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8" r:id="rId2"/>
    <p:sldId id="269" r:id="rId3"/>
    <p:sldId id="270" r:id="rId4"/>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Lst>
  <p:sldSz cx="7662863" cy="10758488"/>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80" d="100"/>
          <a:sy n="80" d="100"/>
        </p:scale>
        <p:origin x="148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79342" y="477774"/>
            <a:ext cx="102870" cy="139446"/>
          </a:xfrm>
          <a:prstGeom prst="rect">
            <a:avLst/>
          </a:prstGeom>
        </p:spPr>
        <p:txBody>
          <a:bodyPr wrap="none" lIns="0" tIns="0" rIns="0" bIns="0">
            <a:noAutofit/>
          </a:bodyPr>
          <a:lstStyle/>
          <a:p>
            <a:pPr indent="0"/>
            <a:r>
              <a:rPr lang="ru" sz="1100">
                <a:latin typeface="Times New Roman"/>
              </a:rPr>
              <a:t>4</a:t>
            </a:r>
          </a:p>
        </p:txBody>
      </p:sp>
      <p:sp>
        <p:nvSpPr>
          <p:cNvPr id="3" name="Прямоугольник 2"/>
          <p:cNvSpPr/>
          <p:nvPr/>
        </p:nvSpPr>
        <p:spPr>
          <a:xfrm>
            <a:off x="1149858" y="822960"/>
            <a:ext cx="6025896" cy="178308"/>
          </a:xfrm>
          <a:prstGeom prst="rect">
            <a:avLst/>
          </a:prstGeom>
        </p:spPr>
        <p:txBody>
          <a:bodyPr wrap="none" lIns="0" tIns="0" rIns="0" bIns="0">
            <a:noAutofit/>
          </a:bodyPr>
          <a:lstStyle/>
          <a:p>
            <a:pPr indent="0" algn="r"/>
            <a:r>
              <a:rPr lang="ru" sz="1400">
                <a:latin typeface="Times New Roman"/>
              </a:rPr>
              <a:t>Приложение 3</a:t>
            </a:r>
          </a:p>
        </p:txBody>
      </p:sp>
      <p:sp>
        <p:nvSpPr>
          <p:cNvPr id="4" name="Прямоугольник 3"/>
          <p:cNvSpPr/>
          <p:nvPr/>
        </p:nvSpPr>
        <p:spPr>
          <a:xfrm>
            <a:off x="1149858" y="1209294"/>
            <a:ext cx="6025896" cy="1152144"/>
          </a:xfrm>
          <a:prstGeom prst="rect">
            <a:avLst/>
          </a:prstGeom>
        </p:spPr>
        <p:txBody>
          <a:bodyPr lIns="0" tIns="0" rIns="0" bIns="0">
            <a:noAutofit/>
          </a:bodyPr>
          <a:lstStyle/>
          <a:p>
            <a:pPr indent="0" algn="ctr">
              <a:lnSpc>
                <a:spcPts val="1638"/>
              </a:lnSpc>
              <a:spcAft>
                <a:spcPts val="1890"/>
              </a:spcAft>
            </a:pPr>
            <a:r>
              <a:rPr lang="ru" sz="1400" b="1">
                <a:latin typeface="Times New Roman"/>
              </a:rPr>
              <a:t>Задания для проведения отборочного этапа олимпиады школьников Союзного государства «Россия и Беларусь: историческая и духовная общность»</a:t>
            </a:r>
          </a:p>
          <a:p>
            <a:pPr indent="0" algn="ctr">
              <a:spcAft>
                <a:spcPts val="1050"/>
              </a:spcAft>
            </a:pPr>
            <a:r>
              <a:rPr lang="ru" sz="1400" b="1">
                <a:latin typeface="Times New Roman"/>
              </a:rPr>
              <a:t>Тексты для написания отзыва</a:t>
            </a:r>
          </a:p>
        </p:txBody>
      </p:sp>
      <p:sp>
        <p:nvSpPr>
          <p:cNvPr id="5" name="Прямоугольник 4"/>
          <p:cNvSpPr/>
          <p:nvPr/>
        </p:nvSpPr>
        <p:spPr>
          <a:xfrm>
            <a:off x="683514" y="2514600"/>
            <a:ext cx="3835908" cy="7262622"/>
          </a:xfrm>
          <a:prstGeom prst="rect">
            <a:avLst/>
          </a:prstGeom>
        </p:spPr>
        <p:txBody>
          <a:bodyPr lIns="0" tIns="0" rIns="0" bIns="0">
            <a:noAutofit/>
          </a:bodyPr>
          <a:lstStyle/>
          <a:p>
            <a:pPr indent="0">
              <a:spcBef>
                <a:spcPts val="1050"/>
              </a:spcBef>
              <a:spcAft>
                <a:spcPts val="1050"/>
              </a:spcAft>
            </a:pPr>
            <a:r>
              <a:rPr lang="ru" sz="1400" b="1">
                <a:latin typeface="Times New Roman"/>
              </a:rPr>
              <a:t>А.Т. ТВАРДОВСКИЙ</a:t>
            </a:r>
          </a:p>
          <a:p>
            <a:pPr indent="0" algn="ctr">
              <a:spcAft>
                <a:spcPts val="1050"/>
              </a:spcAft>
            </a:pPr>
            <a:r>
              <a:rPr lang="ru" sz="1400" b="1">
                <a:latin typeface="Times New Roman"/>
              </a:rPr>
              <a:t>ПРИЗНАНИЕ</a:t>
            </a:r>
          </a:p>
          <a:p>
            <a:pPr marR="1064768" indent="0">
              <a:lnSpc>
                <a:spcPts val="1620"/>
              </a:lnSpc>
            </a:pPr>
            <a:r>
              <a:rPr lang="ru" sz="1400">
                <a:latin typeface="Times New Roman"/>
              </a:rPr>
              <a:t>Я не пишу давно ни строчки Про малый срок весны любой;</a:t>
            </a:r>
          </a:p>
          <a:p>
            <a:pPr indent="0">
              <a:lnSpc>
                <a:spcPts val="1620"/>
              </a:lnSpc>
            </a:pPr>
            <a:r>
              <a:rPr lang="ru" sz="1400">
                <a:latin typeface="Times New Roman"/>
              </a:rPr>
              <a:t>Про тот листок из зимней почки,</a:t>
            </a:r>
          </a:p>
          <a:p>
            <a:pPr indent="0">
              <a:lnSpc>
                <a:spcPts val="1620"/>
              </a:lnSpc>
              <a:spcAft>
                <a:spcPts val="1050"/>
              </a:spcAft>
            </a:pPr>
            <a:r>
              <a:rPr lang="ru" sz="1400">
                <a:latin typeface="Times New Roman"/>
              </a:rPr>
              <a:t>Что вдруг живет, полуслепой;</a:t>
            </a:r>
          </a:p>
          <a:p>
            <a:pPr indent="0">
              <a:lnSpc>
                <a:spcPts val="1602"/>
              </a:lnSpc>
            </a:pPr>
            <a:r>
              <a:rPr lang="ru" sz="1400">
                <a:latin typeface="Times New Roman"/>
              </a:rPr>
              <a:t>Про дым и пух цветенья краткий,</a:t>
            </a:r>
          </a:p>
          <a:p>
            <a:pPr indent="0">
              <a:lnSpc>
                <a:spcPts val="1602"/>
              </a:lnSpc>
            </a:pPr>
            <a:r>
              <a:rPr lang="ru" sz="1400">
                <a:latin typeface="Times New Roman"/>
              </a:rPr>
              <a:t>Про тот всегда нежданный день,</a:t>
            </a:r>
          </a:p>
          <a:p>
            <a:pPr indent="0">
              <a:lnSpc>
                <a:spcPts val="1602"/>
              </a:lnSpc>
            </a:pPr>
            <a:r>
              <a:rPr lang="ru" sz="1400">
                <a:latin typeface="Times New Roman"/>
              </a:rPr>
              <a:t>Когда отметишь без оглядки,</a:t>
            </a:r>
          </a:p>
          <a:p>
            <a:pPr indent="0">
              <a:lnSpc>
                <a:spcPts val="1602"/>
              </a:lnSpc>
              <a:spcAft>
                <a:spcPts val="1050"/>
              </a:spcAft>
            </a:pPr>
            <a:r>
              <a:rPr lang="ru" sz="1400">
                <a:latin typeface="Times New Roman"/>
              </a:rPr>
              <a:t>Что отошла уже сирень;</a:t>
            </a:r>
          </a:p>
          <a:p>
            <a:pPr marR="1064768" indent="0">
              <a:lnSpc>
                <a:spcPts val="1620"/>
              </a:lnSpc>
            </a:pPr>
            <a:r>
              <a:rPr lang="ru" sz="1400">
                <a:latin typeface="Times New Roman"/>
              </a:rPr>
              <a:t>Не говорю в стихах ни слова Про беглый век земных красот,</a:t>
            </a:r>
          </a:p>
          <a:p>
            <a:pPr indent="0">
              <a:lnSpc>
                <a:spcPts val="1620"/>
              </a:lnSpc>
            </a:pPr>
            <a:r>
              <a:rPr lang="ru" sz="1400">
                <a:latin typeface="Times New Roman"/>
              </a:rPr>
              <a:t>Про запах сена молодого,</a:t>
            </a:r>
          </a:p>
          <a:p>
            <a:pPr indent="0">
              <a:spcAft>
                <a:spcPts val="1470"/>
              </a:spcAft>
            </a:pPr>
            <a:r>
              <a:rPr lang="ru" sz="1400">
                <a:latin typeface="Times New Roman"/>
              </a:rPr>
              <a:t>Что дождик мимо пронесет,</a:t>
            </a:r>
          </a:p>
          <a:p>
            <a:pPr indent="0">
              <a:lnSpc>
                <a:spcPts val="1566"/>
              </a:lnSpc>
            </a:pPr>
            <a:r>
              <a:rPr lang="ru" sz="1400">
                <a:latin typeface="Times New Roman"/>
              </a:rPr>
              <a:t>Пройдясь по скошенному лугу;</a:t>
            </a:r>
          </a:p>
          <a:p>
            <a:pPr indent="0">
              <a:lnSpc>
                <a:spcPts val="1566"/>
              </a:lnSpc>
            </a:pPr>
            <a:r>
              <a:rPr lang="ru" sz="1200">
                <a:latin typeface="Times New Roman"/>
              </a:rPr>
              <a:t>Про пенье петушков-цыплят,</a:t>
            </a:r>
          </a:p>
          <a:p>
            <a:pPr marR="1064768" indent="0">
              <a:lnSpc>
                <a:spcPts val="1566"/>
              </a:lnSpc>
              <a:spcAft>
                <a:spcPts val="1050"/>
              </a:spcAft>
            </a:pPr>
            <a:r>
              <a:rPr lang="ru" sz="1400">
                <a:latin typeface="Times New Roman"/>
              </a:rPr>
              <a:t>Про журавлей, что скоро к югу Над нашим летом пролетят;</a:t>
            </a:r>
          </a:p>
          <a:p>
            <a:pPr indent="0">
              <a:lnSpc>
                <a:spcPts val="1602"/>
              </a:lnSpc>
            </a:pPr>
            <a:r>
              <a:rPr lang="ru" sz="1400">
                <a:latin typeface="Times New Roman"/>
              </a:rPr>
              <a:t>Про цвет рябиновый заката,</a:t>
            </a:r>
          </a:p>
          <a:p>
            <a:pPr indent="0">
              <a:lnSpc>
                <a:spcPts val="1602"/>
              </a:lnSpc>
            </a:pPr>
            <a:r>
              <a:rPr lang="ru" sz="1400">
                <a:latin typeface="Times New Roman"/>
              </a:rPr>
              <a:t>Про то, что мир мне все больней,</a:t>
            </a:r>
          </a:p>
          <a:p>
            <a:pPr marR="1064768" indent="0">
              <a:lnSpc>
                <a:spcPts val="1602"/>
              </a:lnSpc>
              <a:spcAft>
                <a:spcPts val="1050"/>
              </a:spcAft>
            </a:pPr>
            <a:r>
              <a:rPr lang="ru" sz="1400">
                <a:latin typeface="Times New Roman"/>
              </a:rPr>
              <a:t>Прекрасный и невиноватый В утрате собственной моей;</a:t>
            </a:r>
          </a:p>
          <a:p>
            <a:pPr indent="0">
              <a:lnSpc>
                <a:spcPts val="1584"/>
              </a:lnSpc>
            </a:pPr>
            <a:r>
              <a:rPr lang="ru" sz="1400">
                <a:latin typeface="Times New Roman"/>
              </a:rPr>
              <a:t>Что доля мне теперь иная,</a:t>
            </a:r>
          </a:p>
          <a:p>
            <a:pPr marR="1064768" indent="0">
              <a:lnSpc>
                <a:spcPts val="1584"/>
              </a:lnSpc>
            </a:pPr>
            <a:r>
              <a:rPr lang="ru" sz="1400">
                <a:latin typeface="Times New Roman"/>
              </a:rPr>
              <a:t>Иной, чем в юности, удел, -Не говорю, не сочиняю.</a:t>
            </a:r>
          </a:p>
          <a:p>
            <a:pPr indent="0">
              <a:lnSpc>
                <a:spcPts val="1584"/>
              </a:lnSpc>
              <a:spcAft>
                <a:spcPts val="1050"/>
              </a:spcAft>
            </a:pPr>
            <a:r>
              <a:rPr lang="ru" sz="1400">
                <a:latin typeface="Times New Roman"/>
              </a:rPr>
              <a:t>Должно быть - что ж? - помолодел!</a:t>
            </a:r>
          </a:p>
          <a:p>
            <a:pPr marR="1064768" indent="0">
              <a:lnSpc>
                <a:spcPts val="1602"/>
              </a:lnSpc>
            </a:pPr>
            <a:r>
              <a:rPr lang="ru" sz="1400">
                <a:latin typeface="Times New Roman"/>
              </a:rPr>
              <a:t>Недаром чьими-то устами Уж было сказано давно</a:t>
            </a:r>
          </a:p>
        </p:txBody>
      </p:sp>
      <p:sp>
        <p:nvSpPr>
          <p:cNvPr id="6" name="Прямоугольник 5"/>
          <p:cNvSpPr/>
          <p:nvPr/>
        </p:nvSpPr>
        <p:spPr>
          <a:xfrm>
            <a:off x="704088" y="10122408"/>
            <a:ext cx="1042416"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911346" y="489204"/>
            <a:ext cx="155448" cy="146304"/>
          </a:xfrm>
          <a:prstGeom prst="rect">
            <a:avLst/>
          </a:prstGeom>
        </p:spPr>
        <p:txBody>
          <a:bodyPr wrap="none" lIns="0" tIns="0" rIns="0" bIns="0">
            <a:noAutofit/>
          </a:bodyPr>
          <a:lstStyle/>
          <a:p>
            <a:pPr indent="0"/>
            <a:r>
              <a:rPr lang="ru" sz="1100">
                <a:latin typeface="Times New Roman"/>
              </a:rPr>
              <a:t>13</a:t>
            </a:r>
          </a:p>
        </p:txBody>
      </p:sp>
      <p:sp>
        <p:nvSpPr>
          <p:cNvPr id="3" name="Прямоугольник 2"/>
          <p:cNvSpPr/>
          <p:nvPr/>
        </p:nvSpPr>
        <p:spPr>
          <a:xfrm>
            <a:off x="731520" y="838962"/>
            <a:ext cx="6526530" cy="8986266"/>
          </a:xfrm>
          <a:prstGeom prst="rect">
            <a:avLst/>
          </a:prstGeom>
        </p:spPr>
        <p:txBody>
          <a:bodyPr lIns="0" tIns="0" rIns="0" bIns="0">
            <a:noAutofit/>
          </a:bodyPr>
          <a:lstStyle/>
          <a:p>
            <a:pPr indent="0" algn="just">
              <a:lnSpc>
                <a:spcPts val="1602"/>
              </a:lnSpc>
            </a:pPr>
            <a:r>
              <a:rPr lang="ru" sz="1400">
                <a:latin typeface="Times New Roman"/>
              </a:rPr>
              <a:t>вас в тылу. Мы как будто не хотели вас замечать. А теперь?.. Немцы еще были на шоссе Могилев-Минск, а вы уже ворвались в Вильно. Мы защищали здесь несколько улиц, а вы уже были у Немана. Теперь вы как будто не хотите замечать нас. И я спрашиваю себя - существуем ли мы?..» Он долго что-то бубнил под дождем. Вдруг раздался острый, невыносимый крик: упала ворона, раненая где-то на соседней улице и долетевшая до кладбища Рос, чтобы умереть у ног немецкого завоевателя.</a:t>
            </a:r>
          </a:p>
          <a:p>
            <a:pPr indent="469900" algn="just">
              <a:lnSpc>
                <a:spcPts val="1602"/>
              </a:lnSpc>
              <a:spcAft>
                <a:spcPts val="2100"/>
              </a:spcAft>
            </a:pPr>
            <a:r>
              <a:rPr lang="ru" sz="1400">
                <a:latin typeface="Times New Roman"/>
              </a:rPr>
              <a:t>Красная Армия продолжает наступать. Мы подходим к тем рубежам, где началась величайшая трагедия века. Три года горя сделали нас сильными и непримиримыми. Мы не узнаем нашей армии, да мы не узнаем и самих себя. В Германию придут суровые солдаты Справедливости. Теперь это не пророчество, не предсказание, не надежда, теперь это справка о самом близком будущем. Я видел этих солдат, и мне хочется от всего сердца сказать им: вот там, за тем лесом, за той рекой, за тем городом - счастье, большое человеческое счастье.</a:t>
            </a:r>
          </a:p>
          <a:p>
            <a:pPr indent="0" algn="just">
              <a:spcAft>
                <a:spcPts val="1470"/>
              </a:spcAft>
            </a:pPr>
            <a:r>
              <a:rPr lang="ru" sz="1400" b="1">
                <a:latin typeface="Times New Roman"/>
              </a:rPr>
              <a:t>Григорий Бакланов</a:t>
            </a:r>
          </a:p>
          <a:p>
            <a:pPr marL="1866900" indent="0">
              <a:spcAft>
                <a:spcPts val="1470"/>
              </a:spcAft>
            </a:pPr>
            <a:r>
              <a:rPr lang="ru" sz="1400" b="1">
                <a:latin typeface="Times New Roman"/>
              </a:rPr>
              <a:t>Навеки - девятнадцатилетние </a:t>
            </a:r>
            <a:r>
              <a:rPr lang="ru" sz="1400">
                <a:latin typeface="Times New Roman"/>
              </a:rPr>
              <a:t>(отрывок)</a:t>
            </a:r>
          </a:p>
          <a:p>
            <a:pPr indent="469900" algn="just">
              <a:lnSpc>
                <a:spcPts val="1602"/>
              </a:lnSpc>
            </a:pPr>
            <a:r>
              <a:rPr lang="ru" sz="1400">
                <a:latin typeface="Times New Roman"/>
              </a:rPr>
              <a:t>Несколько дней на этом участке велись вялые бои. Неубранное поле пшеницы между немецкими и нашими окопами все больше осыпалось от разрывов, черные воронки пятнили его. Ночами по хлебам уползала разведка: к немцам - наша, к нам - немецкая. И подымалась вдруг всполошная стрельба, начинали скакать ракеты, светящиеся пулеметные трассы секли по полю, осадисто и звонко ударяли минометы. И кого-то волокли по траншее в общий счет безымянных жертв войны, а он чертил по земле каблуками сапог, пожелтелыми пальцами уроненной руки.</a:t>
            </a:r>
          </a:p>
          <a:p>
            <a:pPr indent="469900" algn="just">
              <a:lnSpc>
                <a:spcPts val="1602"/>
              </a:lnSpc>
            </a:pPr>
            <a:r>
              <a:rPr lang="ru" sz="1400">
                <a:latin typeface="Times New Roman"/>
              </a:rPr>
              <a:t>В жаркий полдень вспыхнуло от снаряда хлебное поле. Вихревой смерч взметнулся, огонь погнало ветром, перебросило через окопы, и по всей передовой и на высотке, где с разведчиком и телефонистом сидел Третьяков на наблюдательном пункте, сменив командира батареи, осталась выжженная до корней трав земля, прах и пепел. Жирный чад горелого зерна пропитал все насквозь: и воздух, и еду, и одежду. Когда, обойдя свой круг над многими полями сражений, в дым и пыль садилось в тылу у немцев отяжелелое солнце и под пеплом облаков остывал багровый закат, в небе уже высоко стоял месяц. Он наливался светом, холодно блистал над черной землей. При зеленом его свете, глядя на свои руки, в которые въелась гарь, черной каймой окружала обломанные ногти, вспоминал иногда Третьяков, какие они отмытые были у него на болоте под Старой Руссой - кожа сморщенная, отмякшая, как после стирки. А станет переобуваться, чтоб хоть в голенище сапога подсушить край портянки, нога из нее - как неживая, как из воды нога утопленника. Сколько сидели они тогда посреди болота на крохотном островке между нашим и немецким передним краем, огня не разводили ни разу, и все на них было сырое. А весна затяжная стояла в том, сорок втором году, холодная. На майские праздники повалил вдруг снег, крупными хлопьями при солнце понеслась</a:t>
            </a:r>
          </a:p>
        </p:txBody>
      </p:sp>
      <p:sp>
        <p:nvSpPr>
          <p:cNvPr id="4" name="Прямоугольник 3"/>
          <p:cNvSpPr/>
          <p:nvPr/>
        </p:nvSpPr>
        <p:spPr>
          <a:xfrm>
            <a:off x="752094" y="10145268"/>
            <a:ext cx="1042416"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929634" y="482346"/>
            <a:ext cx="164592" cy="146304"/>
          </a:xfrm>
          <a:prstGeom prst="rect">
            <a:avLst/>
          </a:prstGeom>
        </p:spPr>
        <p:txBody>
          <a:bodyPr wrap="none" lIns="0" tIns="0" rIns="0" bIns="0">
            <a:noAutofit/>
          </a:bodyPr>
          <a:lstStyle/>
          <a:p>
            <a:pPr indent="0"/>
            <a:r>
              <a:rPr lang="ru" sz="1100">
                <a:latin typeface="Times New Roman"/>
              </a:rPr>
              <a:t>14</a:t>
            </a:r>
          </a:p>
        </p:txBody>
      </p:sp>
      <p:sp>
        <p:nvSpPr>
          <p:cNvPr id="3" name="Прямоугольник 2"/>
          <p:cNvSpPr/>
          <p:nvPr/>
        </p:nvSpPr>
        <p:spPr>
          <a:xfrm>
            <a:off x="749808" y="841248"/>
            <a:ext cx="6528816" cy="8981694"/>
          </a:xfrm>
          <a:prstGeom prst="rect">
            <a:avLst/>
          </a:prstGeom>
        </p:spPr>
        <p:txBody>
          <a:bodyPr lIns="0" tIns="0" rIns="0" bIns="0">
            <a:noAutofit/>
          </a:bodyPr>
          <a:lstStyle/>
          <a:p>
            <a:pPr indent="0" algn="just">
              <a:lnSpc>
                <a:spcPts val="1602"/>
              </a:lnSpc>
            </a:pPr>
            <a:r>
              <a:rPr lang="ru" sz="1400">
                <a:latin typeface="Times New Roman"/>
              </a:rPr>
              <a:t>косая метель, зарябило над хмурой водой, весь их островок стал белым. Потом еще зеленей заблестела вытаявшая из-под снега трава. И не забыть, как среди ночи подскочил он от свистящего шепота: «Немцы!» Вышний ветер растянул облака, с вечера обложившие небо, вода смутно блистала. Весь сотрясаемый ознобной дрожью, зубом на зуб не попадая спросонья, больше всего в свои семнадцать лет боясь, что еще за труса сочтут, Третьяков вглядывался из-за бруствера и ничего не мог раз- глядеть. Только от напряжения, от холода слезы текли из глаз. Вдруг от кустов неслышно откачнулась волна. Еще одна. И пошли по воде, укачивая на себе лунный свет. Тень за тенью, без всплеска, из куста в куст - четверо. Только волна возникала и отделялась. Там, в кустах, всех четверых положили из карабинов. И по молодой своей глупости полез он поглядеть на немцев: какие они? Что-то в самом себе хотел выяснить. Полез и едва не погиб: один из разв</a:t>
            </a:r>
            <a:r>
              <a:rPr lang="ru" sz="1400" baseline="30000">
                <a:latin typeface="Times New Roman"/>
              </a:rPr>
              <a:t>отт</a:t>
            </a:r>
            <a:r>
              <a:rPr lang="ru" sz="1400">
                <a:latin typeface="Times New Roman"/>
              </a:rPr>
              <a:t>чиков оказался живой еще. На себе Третьяков притащил его и, когда перевязывал, уже слабевшего, покрывавшегося смертной испариной, с удивлением не находил в себе ни злобы к нему, ни ненависти, хоть немец этот только что в него стрелял. Он до сих пор так и не выяснил для себя многого, но война шла третий год, и, что непонятно, стало привычно и просто. По своим законам текло время на войне: что было давно, иногда приблизится ясно, словно это вчерашнее, а самое долгое, самое нескончаемое - то, что происходит сейчас.</a:t>
            </a:r>
          </a:p>
          <a:p>
            <a:pPr indent="482600" algn="just">
              <a:lnSpc>
                <a:spcPts val="1602"/>
              </a:lnSpc>
            </a:pPr>
            <a:r>
              <a:rPr lang="ru" sz="1400">
                <a:latin typeface="Times New Roman"/>
              </a:rPr>
              <a:t>Казалось, он уже полжизни сидит на этой выгоревшей высотке, втянувшись в привычное фронтовое состояние, когда спал - не спал, в любой час и спать готов и подхватиться по тревоге. И многое он знал уже про своих бойцов, сидевших с ним вместе.</a:t>
            </a:r>
          </a:p>
          <a:p>
            <a:pPr indent="482600" algn="just">
              <a:lnSpc>
                <a:spcPts val="1602"/>
              </a:lnSpc>
            </a:pPr>
            <a:r>
              <a:rPr lang="ru" sz="1400">
                <a:latin typeface="Times New Roman"/>
              </a:rPr>
              <a:t>На фронте всегда так: место, где с тобой ничего не случилось, кажется уже особенно надежным. Под высокой луной, светившей ярко, они ползали по обгорелой земле, сматывали провод. Немец постреливал беспокойно, одну за другой швырял ракеты. Когда весь ты на виду на голой земле распят, стрельба кажется ближе, и каждая ракета над тобой зависает. Вспомнишь тут, как в окопе хорошо было сидеть, как безопасно. За обратным скатом высоты, в низине, пошли в полный рост. Здесь, в сыром логу, трава была высокая, вся в росе, и Третьяков мыл об нее руки, умылся на ходу, отчего-то даже рассмеявшись. Он так свыкся с запахом гари, что перестал его замечать, а тут, на свежем воздухе, почувствовал, как весь он прокопчен насквозь. Нагруженные катушками провода, лопаты, стереотрубу, все имущество и оружие неся на себе, они догнали батарею на марше. В сплошной пыли, поднятой ногами и колесами, двигались массы пехоты, перемещаясь вдоль фронта. Когда по траншеям, по окопам, по ямкам сидят поредевшие роты, кажется -и нет никого, и вроде бы воевать некому. Но когда вот так вывалит войско на дорогу - и конец его и начало, - все теряется в пыли, многолюдна Россия. Ведь третий год идет война, вновь по тем самым местам, где в сорок первом году с.олько осталось зарытых и незарытых.</a:t>
            </a:r>
          </a:p>
          <a:p>
            <a:pPr indent="482600" algn="just">
              <a:lnSpc>
                <a:spcPts val="1602"/>
              </a:lnSpc>
            </a:pPr>
            <a:r>
              <a:rPr lang="ru" sz="1400">
                <a:latin typeface="Times New Roman"/>
              </a:rPr>
              <a:t>Голубой луч прожектора беззвучно стриг в вышине, падал отсвет, в нем гуще клубилась пыль над людьми, колыхалась в пыли горбатая от ноши пехота. И возникало на миг: высокий, на голову выше всех пехотинец, в белой на свету пилотке, прижал к груди плоский котелок, хлебает из него на ходу; блеснуло</a:t>
            </a:r>
          </a:p>
        </p:txBody>
      </p:sp>
      <p:sp>
        <p:nvSpPr>
          <p:cNvPr id="4" name="Прямоугольник 3"/>
          <p:cNvSpPr/>
          <p:nvPr/>
        </p:nvSpPr>
        <p:spPr>
          <a:xfrm>
            <a:off x="770382" y="10142982"/>
            <a:ext cx="1042416"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58768" y="466344"/>
            <a:ext cx="157734" cy="144018"/>
          </a:xfrm>
          <a:prstGeom prst="rect">
            <a:avLst/>
          </a:prstGeom>
        </p:spPr>
        <p:txBody>
          <a:bodyPr wrap="none" lIns="0" tIns="0" rIns="0" bIns="0">
            <a:noAutofit/>
          </a:bodyPr>
          <a:lstStyle/>
          <a:p>
            <a:pPr indent="0"/>
            <a:r>
              <a:rPr lang="ru" sz="1100">
                <a:latin typeface="Times New Roman"/>
              </a:rPr>
              <a:t>15</a:t>
            </a:r>
          </a:p>
        </p:txBody>
      </p:sp>
      <p:sp>
        <p:nvSpPr>
          <p:cNvPr id="3" name="Прямоугольник 2"/>
          <p:cNvSpPr/>
          <p:nvPr/>
        </p:nvSpPr>
        <p:spPr>
          <a:xfrm>
            <a:off x="676656" y="820674"/>
            <a:ext cx="6515100" cy="8983980"/>
          </a:xfrm>
          <a:prstGeom prst="rect">
            <a:avLst/>
          </a:prstGeom>
        </p:spPr>
        <p:txBody>
          <a:bodyPr lIns="0" tIns="0" rIns="0" bIns="0">
            <a:noAutofit/>
          </a:bodyPr>
          <a:lstStyle/>
          <a:p>
            <a:pPr indent="0" algn="just">
              <a:lnSpc>
                <a:spcPts val="1602"/>
              </a:lnSpc>
            </a:pPr>
            <a:r>
              <a:rPr lang="ru" sz="1400" dirty="0">
                <a:latin typeface="Times New Roman"/>
              </a:rPr>
              <a:t>смазкой вороненое длинное противотанковое ружье на плече у бронебойщика, скуластое его лицо, узкие щелочки глаз. Луч сместился, и в темноте, задушив все запахи керосинной вонью, промчались танки, облепленные по броне пехотинцами. Когда опять упал на грейдер отсвет прожектора, среди пел с гы, втекавшей в рубчатый след танков, увидели впереди свою батарею: медленно двигались тяжелые зачехленные орудия. Перегрузив на них лишнюю ношу с плеч, пошли налегке. Рассвет встретили в лесу. Где-то позади еще тянулись пушки, а его взвод управления, за ночь уйдя вперед, спал на земле. Прохладно грело осеннее солнце, опавшая листва была мокрой от ледяной росы. Сняв сапоги, расстелив на солнце портянки, Третьяков задремывал сидя, босые ступни его пригревало в затишке. Густо-синее небо над головой, желтые, шелестящие на ветру вершины деревьев плывут, плывут навстречу белым облакам... Он засыпал, просыпался... Пахло в лесу осенью, костром, вокруг костра спал его взвод. Над огнем, горевшим без дыма, - закопченное ведро. Боец помешивает в нем, пробует с ложки над паром. За неделю, что он в полку, Третьяков еще не всех запомнил в своем взводе, но этого бойца узнал. Плоское лицо маслено блестит от близкого жара, глаза сожмурены... Кытин! Фамилия сама выскочила: Кытин.</a:t>
            </a:r>
          </a:p>
          <a:p>
            <a:pPr indent="469900" algn="just">
              <a:lnSpc>
                <a:spcPts val="1602"/>
              </a:lnSpc>
            </a:pPr>
            <a:r>
              <a:rPr lang="ru" sz="1400" dirty="0">
                <a:latin typeface="Times New Roman"/>
              </a:rPr>
              <a:t>Он отыскал в лесу воронку снаряда, налитую водой. Вокруг нее лежали молодые деревца; какие-то из них, может быть, еще и оживут. Снял пилотку, шинель, стал на колени. Клок белого облака скользил по зеркалу воды, и в нем он увидел себя: кто-то, как цыган черный, глядел оттуда. Щеки от пыли, набившейся в отросшую щетину, темные; запавшие глаза обвело черным, скулы обтянуты, они шелушащиеся какие-то, шершавые. За одну неделю сам на себя стал не похож. Он отогнал к краю упавшие в воду сухие листья и водяного жука, скакавшего невесомо на тонких паучьих ногах. Вода, как на торфянике, коричневая, но, когда зачерпнул в ладонь, прозрачна оказалась она, чиста и холодна. Давно он так не умывался, даже гимнастерку стянул с плеч. Потом, вытерши подолом рубашки и шею и лицо, надел пилотку на мокрые расчесанные волосы и, когда застегивал на горле стоячий воротник, чувствовал себя чистым, освеженным. Только пыль из легких никак не мог откашлять - столько он ее наглотался ночью. Все это время над лесом подвывало с шуршанием в вышине: наша тяжелая артиллерия била с закрытых позиций, слала снаряды, и от взрывов осыпалась листва с деревьев.</a:t>
            </a:r>
          </a:p>
          <a:p>
            <a:pPr indent="469900" algn="just">
              <a:lnSpc>
                <a:spcPts val="1602"/>
              </a:lnSpc>
            </a:pPr>
            <a:r>
              <a:rPr lang="ru" sz="1400" dirty="0">
                <a:latin typeface="Times New Roman"/>
              </a:rPr>
              <a:t>Третьяков отошел за изгиб траншеи. Тут тоже много зияло свежих воронок - и впереди, и позади, и прямые попадания, - огонь был силен. Этот грохот и слышали они на подходе. Опершись локтями о песчаный бруствер, он рассматривал поле впереди. Оно стекало в низину, там перестукивались пулеметы, блестела, как стекло, мокрая крыша коровника, часовыми стояли пирамидальные тополя, заслонив собою синеватую вершину кургана. И ярко, нарядно желтел обращенный к солнцу клин подсолнечника. Он смотрел в бинокль, соображал, как в сумерках, когда сядет солнце за курганом, потянет он отсюда связь в пехоту, если будет приказано туда идти, где лучше проложить провод, чтобы снарядом не перебило его. А когда уходил, наткнулся еще на одного убитого пехотинца. Он сидел, весь сползший на дно. Много видел Третьяков за войну смертей и </a:t>
            </a:r>
            <a:r>
              <a:rPr lang="ru" sz="1400" dirty="0" smtClean="0">
                <a:latin typeface="Times New Roman"/>
              </a:rPr>
              <a:t>убитых, </a:t>
            </a:r>
            <a:r>
              <a:rPr lang="ru" sz="1400" dirty="0">
                <a:latin typeface="Times New Roman"/>
              </a:rPr>
              <a:t>но тут не стал</a:t>
            </a:r>
          </a:p>
        </p:txBody>
      </p:sp>
      <p:sp>
        <p:nvSpPr>
          <p:cNvPr id="4" name="Прямоугольник 3"/>
          <p:cNvSpPr/>
          <p:nvPr/>
        </p:nvSpPr>
        <p:spPr>
          <a:xfrm>
            <a:off x="676656" y="10110978"/>
            <a:ext cx="1042416" cy="132588"/>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65626" y="468630"/>
            <a:ext cx="162306" cy="144018"/>
          </a:xfrm>
          <a:prstGeom prst="rect">
            <a:avLst/>
          </a:prstGeom>
        </p:spPr>
        <p:txBody>
          <a:bodyPr wrap="none" lIns="0" tIns="0" rIns="0" bIns="0">
            <a:noAutofit/>
          </a:bodyPr>
          <a:lstStyle/>
          <a:p>
            <a:pPr indent="0"/>
            <a:r>
              <a:rPr lang="ru" sz="1100">
                <a:latin typeface="Times New Roman"/>
              </a:rPr>
              <a:t>16</a:t>
            </a:r>
          </a:p>
        </p:txBody>
      </p:sp>
      <p:sp>
        <p:nvSpPr>
          <p:cNvPr id="3" name="Прямоугольник 2"/>
          <p:cNvSpPr/>
          <p:nvPr/>
        </p:nvSpPr>
        <p:spPr>
          <a:xfrm>
            <a:off x="685800" y="820674"/>
            <a:ext cx="6521958" cy="5532120"/>
          </a:xfrm>
          <a:prstGeom prst="rect">
            <a:avLst/>
          </a:prstGeom>
        </p:spPr>
        <p:txBody>
          <a:bodyPr lIns="0" tIns="0" rIns="0" bIns="0">
            <a:noAutofit/>
          </a:bodyPr>
          <a:lstStyle/>
          <a:p>
            <a:pPr indent="0" algn="just">
              <a:lnSpc>
                <a:spcPts val="1602"/>
              </a:lnSpc>
            </a:pPr>
            <a:r>
              <a:rPr lang="ru" sz="1400">
                <a:latin typeface="Times New Roman"/>
              </a:rPr>
              <a:t>смотреть. Это было то, чего не должен видеть человек. А даль впереди, за стволами сосен, вся золотая, манила, как непрожитая жизнь.</a:t>
            </a:r>
          </a:p>
          <a:p>
            <a:pPr indent="482600" algn="just">
              <a:lnSpc>
                <a:spcPts val="1602"/>
              </a:lnSpc>
            </a:pPr>
            <a:r>
              <a:rPr lang="ru" sz="1400">
                <a:latin typeface="Times New Roman"/>
              </a:rPr>
              <a:t>Взвод его завтракал на траве, когда он вернулся. Стоял эмалированный таз, головами к нему лежали бойцы, зачерпывали по очереди, и всех их вместе гладил ветер по стриженым головам. Помкомвзвода Чабаров, скрестив ноги по-турецки, почетно сидел у таза.</a:t>
            </a:r>
          </a:p>
          <a:p>
            <a:pPr indent="482600" algn="just">
              <a:lnSpc>
                <a:spcPts val="1602"/>
              </a:lnSpc>
            </a:pPr>
            <a:r>
              <a:rPr lang="ru" sz="1400">
                <a:latin typeface="Times New Roman"/>
              </a:rPr>
              <a:t>...Все заговорили о том, что лето не зима, летом вообще воевать можно, не то что в мороз или в талом снегу весной. Были они повеселевшие от еды. Огневики еще где-то тянутся со своими пушками или роют сейчас орудийп&gt;е окопы, а они уже и поспать успели, и поели - вот это и есть взвод управления: разведчики, связисты, радисты. Он всю войну служил во взводе управления и любил его за то, что здесь свободней. Чем ближе к опасности, тем человек свободней душой. Он смотрел на них, живых, веселых вблизи смерти. Макая мясо в крупную соль, насыпанную в крышку котелка, рассказывал, к их удовольствию, про Северо-Западный фронт, мокрый и голодный.</a:t>
            </a:r>
          </a:p>
          <a:p>
            <a:pPr indent="482600" algn="just">
              <a:lnSpc>
                <a:spcPts val="1602"/>
              </a:lnSpc>
              <a:spcAft>
                <a:spcPts val="2100"/>
              </a:spcAft>
            </a:pPr>
            <a:r>
              <a:rPr lang="ru" sz="1400">
                <a:latin typeface="Times New Roman"/>
              </a:rPr>
              <a:t>...Он все видел осыпанную снарядами песчаную траншею. Неужели только великие люди не исчезают вовсе? Неужели только им суждено и посмертно оставаться среди живущих? А от обычных, от таких, как они все, что сидят сейчас в этом лесу, - до них здесь так же сидели на траве, - неужели от них от всех ничего не остается? Жил, зарыли, и как будто не было тебя, как будто не жил под солнцем, под этим вечным синим небом, где сейчас властно гудит самолет, взобравшись на недосягаемую высоту. Неужели и мысль невысказанная, и бо - все исчезает бесследно? Или все же что-то остается, витает незримо, и придет час - отзовется в чьей-то душе? И кто разделит великих и невеликих, когда они еще пожить не успели? Может быть, самые великие - Пушкин будущий, Толстой - остались в эти годы на полях войны безымянно и никогда ничего уже не скажут людям. Неужели и этой пустоты не ощутит жизнь?</a:t>
            </a:r>
          </a:p>
        </p:txBody>
      </p:sp>
      <p:sp>
        <p:nvSpPr>
          <p:cNvPr id="4" name="Прямоугольник 3"/>
          <p:cNvSpPr/>
          <p:nvPr/>
        </p:nvSpPr>
        <p:spPr>
          <a:xfrm>
            <a:off x="704088" y="6761988"/>
            <a:ext cx="6508242" cy="3044952"/>
          </a:xfrm>
          <a:prstGeom prst="rect">
            <a:avLst/>
          </a:prstGeom>
        </p:spPr>
        <p:txBody>
          <a:bodyPr lIns="0" tIns="0" rIns="0" bIns="0">
            <a:noAutofit/>
          </a:bodyPr>
          <a:lstStyle/>
          <a:p>
            <a:pPr indent="0" algn="just">
              <a:spcBef>
                <a:spcPts val="2100"/>
              </a:spcBef>
              <a:spcAft>
                <a:spcPts val="210"/>
              </a:spcAft>
            </a:pPr>
            <a:r>
              <a:rPr lang="ru" sz="1400" b="1">
                <a:latin typeface="Times New Roman"/>
              </a:rPr>
              <a:t>Василий Быков</a:t>
            </a:r>
          </a:p>
          <a:p>
            <a:pPr indent="0" algn="ctr">
              <a:spcAft>
                <a:spcPts val="1470"/>
              </a:spcAft>
            </a:pPr>
            <a:r>
              <a:rPr lang="ru" sz="1400" b="1">
                <a:latin typeface="Times New Roman"/>
              </a:rPr>
              <a:t>Обелиск </a:t>
            </a:r>
            <a:r>
              <a:rPr lang="ru" sz="1400">
                <a:latin typeface="Times New Roman"/>
              </a:rPr>
              <a:t>(отрывок)</a:t>
            </a:r>
          </a:p>
          <a:p>
            <a:pPr indent="482600" algn="just">
              <a:lnSpc>
                <a:spcPts val="1602"/>
              </a:lnSpc>
            </a:pPr>
            <a:r>
              <a:rPr lang="ru" sz="1400">
                <a:latin typeface="Times New Roman"/>
              </a:rPr>
              <a:t>В небольшом придорожном леске с высоко вознесшимися над дорогой шапками сосен шоссе начинало плавное широкое закругление, за которым показалось наконец и Сельцо. Когда-то это была помещичья усадьба с пышно разросшимися за много десятков лет суковатыми кронами старых вязов и лип, скрывавшими в своих недрах старосветский особняк - школу. Машина неторопливо приближалась к повороту в усадьбу, и это приближение новой волной печали и горечи охватило меня - я подъезжал. На миг появилось сомнение: зачем? Зачем я еду сюда, ...надо было приехать раньше, а теперь кому я могу быть тут нужен, да и что тут может понадобиться мне?..</a:t>
            </a:r>
          </a:p>
          <a:p>
            <a:pPr indent="482600" algn="just">
              <a:lnSpc>
                <a:spcPts val="1602"/>
              </a:lnSpc>
            </a:pPr>
            <a:r>
              <a:rPr lang="ru" sz="1400">
                <a:latin typeface="Times New Roman"/>
              </a:rPr>
              <a:t>Ну вот и приехал. ...Возле мостика через канаву торчал столбик со знаком автобусной остановки, за ним был виден знакомый обелиск с пятью юношескими именами на черной табличке. Это был приземистый бетонный обелиск в оградке</a:t>
            </a:r>
          </a:p>
        </p:txBody>
      </p:sp>
      <p:sp>
        <p:nvSpPr>
          <p:cNvPr id="5" name="Прямоугольник 4"/>
          <p:cNvSpPr/>
          <p:nvPr/>
        </p:nvSpPr>
        <p:spPr>
          <a:xfrm>
            <a:off x="706374" y="10122408"/>
            <a:ext cx="1042416"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58768" y="475488"/>
            <a:ext cx="164592" cy="141732"/>
          </a:xfrm>
          <a:prstGeom prst="rect">
            <a:avLst/>
          </a:prstGeom>
        </p:spPr>
        <p:txBody>
          <a:bodyPr wrap="none" lIns="0" tIns="0" rIns="0" bIns="0">
            <a:noAutofit/>
          </a:bodyPr>
          <a:lstStyle/>
          <a:p>
            <a:pPr indent="0"/>
            <a:r>
              <a:rPr lang="ru" sz="1100">
                <a:latin typeface="Times New Roman"/>
              </a:rPr>
              <a:t>17</a:t>
            </a:r>
          </a:p>
        </p:txBody>
      </p:sp>
      <p:sp>
        <p:nvSpPr>
          <p:cNvPr id="3" name="Прямоугольник 2"/>
          <p:cNvSpPr/>
          <p:nvPr/>
        </p:nvSpPr>
        <p:spPr>
          <a:xfrm>
            <a:off x="678942" y="827532"/>
            <a:ext cx="6519672" cy="8990838"/>
          </a:xfrm>
          <a:prstGeom prst="rect">
            <a:avLst/>
          </a:prstGeom>
        </p:spPr>
        <p:txBody>
          <a:bodyPr lIns="0" tIns="0" rIns="0" bIns="0">
            <a:noAutofit/>
          </a:bodyPr>
          <a:lstStyle/>
          <a:p>
            <a:pPr indent="0" algn="just">
              <a:lnSpc>
                <a:spcPts val="1602"/>
              </a:lnSpc>
            </a:pPr>
            <a:r>
              <a:rPr lang="ru" sz="1400" dirty="0">
                <a:latin typeface="Times New Roman"/>
              </a:rPr>
              <a:t>из штакетника, просто и без лишней затейливости сооруженный руками каких-то местных умельцев. Выглядел он более чем скромно, если не сказать, бедно, теперь даже в селах устанавливают куда более роскошные памятники. Правда, при всей его незатейливости не было в нем и следа заброшенности или небрежения: сколько я помню, всегда он был тщательно досмотрен и прибран, с чисто подметенной и посыпанной свежим песком площадкой, с небольшой, обложенной кирпичными уголками клумбой, на которой теперь пестрело что-то из поздней цветочной мелочи. Этот чуть выше человеческого роста обелиск за каких-нибудь десять лет, что я его помнил, несколько раз менял свою окраску: был то белоснежный, беленный перед праздниками известкой, то зеленый, под цвет солдатского обмундирования; однажды проездом по этому шоссе я видел его блестяще-серебристым, как крыло реактивного лайнера. Теперь же он был серым, и, пожалуй, из всех прочих цветов этот наиболее соответствовал его облику.</a:t>
            </a:r>
          </a:p>
          <a:p>
            <a:pPr indent="469900" algn="just">
              <a:lnSpc>
                <a:spcPts val="1602"/>
              </a:lnSpc>
            </a:pPr>
            <a:r>
              <a:rPr lang="ru" sz="1400" dirty="0">
                <a:latin typeface="Times New Roman"/>
              </a:rPr>
              <a:t>Обелиск часто менял свой вид, неизменной оставалась лишь черная металлическая табличка с пятью именами школьников, совершивших известный в нашей местности подвиг в годы войны. Я уже не вчитывался в них, я их знал на память. Но теперь удивился, увидев, что тут появилось новое имя - Мороз А.И., которое было не очень умело выведено над остальными белой масляной краской.</a:t>
            </a:r>
          </a:p>
          <a:p>
            <a:pPr indent="469900" algn="just">
              <a:lnSpc>
                <a:spcPts val="1602"/>
              </a:lnSpc>
            </a:pPr>
            <a:r>
              <a:rPr lang="ru" sz="1400" dirty="0">
                <a:latin typeface="Times New Roman"/>
              </a:rPr>
              <a:t>&lt;...&gt;- Кстати, а кто этот Мороз? Ей-богу, я ничего о нем не слышал.</a:t>
            </a:r>
          </a:p>
          <a:p>
            <a:pPr indent="469900" algn="just">
              <a:lnSpc>
                <a:spcPts val="1602"/>
              </a:lnSpc>
            </a:pPr>
            <a:r>
              <a:rPr lang="ru" sz="1400" dirty="0">
                <a:latin typeface="Times New Roman"/>
              </a:rPr>
              <a:t>-    Мороз - учитель. Когда-то вместе тут начинали, - заметил Ткачу к. - Я ведь сюда в ноябре тридцать девятого приехал. А он в октябре эту школу открыл. На четыре класса всего.</a:t>
            </a:r>
          </a:p>
          <a:p>
            <a:pPr indent="469900" algn="just">
              <a:lnSpc>
                <a:spcPts val="1602"/>
              </a:lnSpc>
            </a:pPr>
            <a:r>
              <a:rPr lang="ru" sz="1400" dirty="0">
                <a:latin typeface="Times New Roman"/>
              </a:rPr>
              <a:t>-    Погиб?</a:t>
            </a:r>
          </a:p>
          <a:p>
            <a:pPr indent="469900" algn="just">
              <a:lnSpc>
                <a:spcPts val="1602"/>
              </a:lnSpc>
            </a:pPr>
            <a:r>
              <a:rPr lang="ru" sz="1400" dirty="0">
                <a:latin typeface="Times New Roman"/>
              </a:rPr>
              <a:t>-    Да, погиб,- сказал Ткачук, неторопливо, вразвалку шагая рядом. По тяжелому, не слишком тщательно выбритому лицу промелькнула тень горечи.</a:t>
            </a:r>
          </a:p>
          <a:p>
            <a:pPr indent="469900" algn="just">
              <a:lnSpc>
                <a:spcPts val="1602"/>
              </a:lnSpc>
            </a:pPr>
            <a:r>
              <a:rPr lang="ru" sz="1400" dirty="0">
                <a:latin typeface="Times New Roman"/>
              </a:rPr>
              <a:t>Кажется, я что-то начинал понимать, о чем-то догадываться. Какая-то история со времен войны. Но Ткачук объяснял так отрывисто и скупо, что многое оставалось неясным.</a:t>
            </a:r>
          </a:p>
          <a:p>
            <a:pPr indent="469900" algn="just">
              <a:lnSpc>
                <a:spcPts val="1602"/>
              </a:lnSpc>
            </a:pPr>
            <a:r>
              <a:rPr lang="ru" sz="1400" dirty="0">
                <a:latin typeface="Times New Roman"/>
              </a:rPr>
              <a:t>-    Так уж заведено. За все хорошее надо платить. И порой дорогой ценой.</a:t>
            </a:r>
          </a:p>
          <a:p>
            <a:pPr indent="469900" algn="just">
              <a:lnSpc>
                <a:spcPts val="1602"/>
              </a:lnSpc>
            </a:pPr>
            <a:r>
              <a:rPr lang="ru" sz="1400" dirty="0">
                <a:latin typeface="Times New Roman"/>
              </a:rPr>
              <a:t>&lt;...&gt;- Смерть... свой смысл имеет. Великий, я тебе скажу, смысл. Смерть -</a:t>
            </a:r>
          </a:p>
          <a:p>
            <a:pPr indent="0" algn="just">
              <a:lnSpc>
                <a:spcPts val="1602"/>
              </a:lnSpc>
            </a:pPr>
            <a:r>
              <a:rPr lang="ru" sz="1400" dirty="0">
                <a:latin typeface="Times New Roman"/>
              </a:rPr>
              <a:t>это абсолютное доказательство. Самый неопровержимый документ. Помнишь, как у Некрасова: «Иди в огонь за честь отчизны, за убежденье, за любовь, иди и гибни безупречно, умрешь не даром: дело вечно, когда под ним струится кровь». Вот! А тут крови пролилось ого сколько! Не может быть, чтобы зря. Да и Мороз доказал это самым красноречивым образом. Хотя ты ведь не знаешь... Ты же из редакции? -искоса глянул на меня Ткачук.— Знаю. Фельетончики пишешь и так далее. За правду-матку воюешь. ...Да нет, Мороз не осужденный, не пугайся. И не какой-то там прислужник немецкий. Тут дело другое...</a:t>
            </a:r>
          </a:p>
          <a:p>
            <a:pPr indent="469900" algn="just">
              <a:lnSpc>
                <a:spcPts val="1602"/>
              </a:lnSpc>
            </a:pPr>
            <a:r>
              <a:rPr lang="ru" sz="1400" dirty="0">
                <a:latin typeface="Times New Roman"/>
              </a:rPr>
              <a:t>Мифические трагедии не повторяются, а земля полнится собственными, подобными той, что некогда случилась в Сельце и о которой сейча^ переживая все заново, рассказывал мне Ткачук.</a:t>
            </a:r>
          </a:p>
          <a:p>
            <a:pPr indent="469900" algn="just">
              <a:lnSpc>
                <a:spcPts val="1602"/>
              </a:lnSpc>
            </a:pPr>
            <a:r>
              <a:rPr lang="ru" sz="1400" dirty="0" smtClean="0">
                <a:latin typeface="Times New Roman"/>
              </a:rPr>
              <a:t>&lt;...&gt; </a:t>
            </a:r>
            <a:r>
              <a:rPr lang="ru" sz="1400" dirty="0">
                <a:latin typeface="Times New Roman"/>
              </a:rPr>
              <a:t>- И тут - война. Сколько мы к ней ни готовились, как ни укрепляли оборону, сколько ни читали и ни думали о ней, а обрушилась она нежданно-негаданно, как гром среди ясного дня. Через три дня от начала, как раз в среду, здесь</a:t>
            </a:r>
          </a:p>
        </p:txBody>
      </p:sp>
      <p:sp>
        <p:nvSpPr>
          <p:cNvPr id="4" name="Прямоугольник 3"/>
          <p:cNvSpPr/>
          <p:nvPr/>
        </p:nvSpPr>
        <p:spPr>
          <a:xfrm>
            <a:off x="678942" y="10108692"/>
            <a:ext cx="1042416" cy="134874"/>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911346" y="482346"/>
            <a:ext cx="162306" cy="144018"/>
          </a:xfrm>
          <a:prstGeom prst="rect">
            <a:avLst/>
          </a:prstGeom>
        </p:spPr>
        <p:txBody>
          <a:bodyPr wrap="none" lIns="0" tIns="0" rIns="0" bIns="0">
            <a:noAutofit/>
          </a:bodyPr>
          <a:lstStyle/>
          <a:p>
            <a:pPr indent="0"/>
            <a:r>
              <a:rPr lang="ru" sz="1100">
                <a:latin typeface="Times New Roman"/>
              </a:rPr>
              <a:t>18</a:t>
            </a:r>
          </a:p>
        </p:txBody>
      </p:sp>
      <p:sp>
        <p:nvSpPr>
          <p:cNvPr id="3" name="Прямоугольник 2"/>
          <p:cNvSpPr/>
          <p:nvPr/>
        </p:nvSpPr>
        <p:spPr>
          <a:xfrm>
            <a:off x="733806" y="836676"/>
            <a:ext cx="6528816" cy="8983980"/>
          </a:xfrm>
          <a:prstGeom prst="rect">
            <a:avLst/>
          </a:prstGeom>
        </p:spPr>
        <p:txBody>
          <a:bodyPr lIns="0" tIns="0" rIns="0" bIns="0">
            <a:noAutofit/>
          </a:bodyPr>
          <a:lstStyle/>
          <a:p>
            <a:pPr indent="0" algn="just">
              <a:lnSpc>
                <a:spcPts val="1602"/>
              </a:lnSpc>
            </a:pPr>
            <a:r>
              <a:rPr lang="ru" sz="1400" dirty="0">
                <a:latin typeface="Times New Roman"/>
              </a:rPr>
              <a:t>уже были немцы. &lt;...&gt; Скоро пришла и моя очередь удивиться и озадачиться - это когда я спросил про Мороза, - продолжал Ткачук. Невестка и говорит: «Мороз все в школе работает». - «Как работает?» - «Детей, - говорит, - учит». Оказывается, своих пацанов собрал по селам, немцы дали разрешение открыть школу, вот он и учит. ...Вот так метаморфоза! От кого-кого, а от Мороза такого не ждал. ...Думаю, думаю, и никак в голове не укладывается, что Мороз - немецкий учитель. ... И знаешь, почувствовал я без слов, без заверений, что он наш - честный, хороший человек. Но ведь - школа! И с разрешения немецких властей...</a:t>
            </a:r>
          </a:p>
          <a:p>
            <a:pPr indent="482600" algn="just">
              <a:lnSpc>
                <a:spcPts val="1602"/>
              </a:lnSpc>
            </a:pPr>
            <a:r>
              <a:rPr lang="ru" sz="1400" dirty="0">
                <a:latin typeface="Times New Roman"/>
              </a:rPr>
              <a:t>«Если вы имеете в виду мое теперешнее учительство, то оставьте ваши сомнения. Плохому я не научу. А школа необходима. Не будем учить мы - будут оболванивать они. А я не затем два года очеловечивал этих ребят, чтобы их теперь расчеловечили. Я за них еще поборюсь. Сколько смогу, разумеется. Теперь все хватаются за оружие, - говорит Мороз, расхаживая по хате. - Потребность в оружии в войну всегда больше, чем потребность в науке. И это понятно: мир борется. Но одному винтовка нужна, чтобы стрелять в немцев, а другому - чтобы перед своими выпендриваться. Ведь перед своими форсить оружием куда безопасней, да и применить его можно вполне безнаказанно, вот и находятся такие, что идут в полицию. Думаете, все понимают, что это значит? Далеко не все. Не задумываются, что будет дальше. Как дальше жить. Им бы юлько получить винтовку. Вон в районе уже набирают полицию. И из Сельца двое туда подались. Что из них выйдет, нетрудно себе представить».</a:t>
            </a:r>
          </a:p>
          <a:p>
            <a:pPr indent="482600" algn="just">
              <a:lnSpc>
                <a:spcPts val="1602"/>
              </a:lnSpc>
            </a:pPr>
            <a:r>
              <a:rPr lang="ru" sz="1400" dirty="0">
                <a:latin typeface="Times New Roman"/>
              </a:rPr>
              <a:t>И это правда, думаю. Но все-таки Мороз этот добровольно работает под немецкой властью. Как же тут быть? И внезапно, хорошо помню, подумалось, как-то само собой: ну и пусть! Пусть работает. Неважно где - важно как. Хоть и под немецким контролем, но наверняка не на немцев. На нас работает. Если не на наше нынешнее, так на будущее. Ведь будет же и у нас будущее. Должно быть. Иначе для чего же тогда и жить? Разом в омут головой - и конец. .. .Но, оказывается, Мороз этот работал не только для будущего. Делал кое-что и для настоящего.</a:t>
            </a:r>
          </a:p>
          <a:p>
            <a:pPr indent="482600" algn="just">
              <a:lnSpc>
                <a:spcPts val="1602"/>
              </a:lnSpc>
            </a:pPr>
            <a:r>
              <a:rPr lang="ru" sz="1400" dirty="0">
                <a:latin typeface="Times New Roman"/>
              </a:rPr>
              <a:t>Вот тогда я и почувствовал, что Мороз своим умом обошел нас и берет шире и глубже. Пока мы по лесам шастали да заботились о самом будничном -подкрепиться, перепрятаться, вооружиться да какого-нибудь немца подстрелить, -он думал, осмысливая эту войну. Он и на оккупацию как бы </a:t>
            </a:r>
            <a:r>
              <a:rPr lang="ru" sz="1400" dirty="0" smtClean="0">
                <a:latin typeface="Times New Roman"/>
              </a:rPr>
              <a:t>изнутри </a:t>
            </a:r>
            <a:r>
              <a:rPr lang="ru" sz="1400" dirty="0">
                <a:latin typeface="Times New Roman"/>
              </a:rPr>
              <a:t>смотрел и видел то, чего мы не замечали. И главное, он ее больше морально ощущал, с духовной, так сказать, стороны.</a:t>
            </a:r>
          </a:p>
          <a:p>
            <a:pPr indent="482600" algn="just">
              <a:lnSpc>
                <a:spcPts val="1602"/>
              </a:lnSpc>
            </a:pPr>
            <a:r>
              <a:rPr lang="ru" sz="1400" dirty="0">
                <a:latin typeface="Times New Roman"/>
              </a:rPr>
              <a:t>...Мороз стал для нас самым драгоценным помощником среди всех наших деревенских помощников. Главное, как потом выяснилось, приемник достал. Не сам, конечно, - мужики передали. Так его уважали, так с ним считались, что, как и раньше, не к попу или ксендзу, а к нему шли и с плохим и хорошим. И когда отыскался где-то этот приемничек, так первым делом передали его своему учителю. Алесю Ивановичу. И тот потихонечку стал его покручивать в овине. Вечером, бывало, забросит антенну на грушу и слушает. А после запишет, что услышал. Главное - сводки Совинформбюро, на них самый большой спрос был. У нас в отряде ничего не имели, а он вот разжился. ...Мороз два раза в неделю передавал сводки в отряд - у лесной сторожки висела дуплянка на сосне, туда пацаны их</a:t>
            </a:r>
          </a:p>
        </p:txBody>
      </p:sp>
      <p:sp>
        <p:nvSpPr>
          <p:cNvPr id="4" name="Прямоугольник 3"/>
          <p:cNvSpPr/>
          <p:nvPr/>
        </p:nvSpPr>
        <p:spPr>
          <a:xfrm>
            <a:off x="754380" y="10136124"/>
            <a:ext cx="1042416"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65626" y="464058"/>
            <a:ext cx="162306" cy="139446"/>
          </a:xfrm>
          <a:prstGeom prst="rect">
            <a:avLst/>
          </a:prstGeom>
        </p:spPr>
        <p:txBody>
          <a:bodyPr wrap="none" lIns="0" tIns="0" rIns="0" bIns="0">
            <a:noAutofit/>
          </a:bodyPr>
          <a:lstStyle/>
          <a:p>
            <a:pPr indent="0"/>
            <a:r>
              <a:rPr lang="ru" sz="1100">
                <a:latin typeface="Times New Roman"/>
              </a:rPr>
              <a:t>19</a:t>
            </a:r>
          </a:p>
        </p:txBody>
      </p:sp>
      <p:sp>
        <p:nvSpPr>
          <p:cNvPr id="3" name="Прямоугольник 2"/>
          <p:cNvSpPr/>
          <p:nvPr/>
        </p:nvSpPr>
        <p:spPr>
          <a:xfrm>
            <a:off x="688086" y="818388"/>
            <a:ext cx="6526530" cy="8983980"/>
          </a:xfrm>
          <a:prstGeom prst="rect">
            <a:avLst/>
          </a:prstGeom>
        </p:spPr>
        <p:txBody>
          <a:bodyPr lIns="0" tIns="0" rIns="0" bIns="0">
            <a:noAutofit/>
          </a:bodyPr>
          <a:lstStyle/>
          <a:p>
            <a:pPr indent="0" algn="just">
              <a:lnSpc>
                <a:spcPts val="1602"/>
              </a:lnSpc>
            </a:pPr>
            <a:r>
              <a:rPr lang="ru" sz="1400">
                <a:latin typeface="Times New Roman"/>
              </a:rPr>
              <a:t>клали, а ночью мы забирали. Помню, сидели мы той зимой по своим ямам, как волки, все сплошь замело снегом, холодина, глухомань, со жратвой туго, и только радости, что эта Морозова почта. Особенно когда немцев из-под Москвы шибанули, каждый день бегали к дуплянке...</a:t>
            </a:r>
          </a:p>
          <a:p>
            <a:pPr indent="469900" algn="just">
              <a:lnSpc>
                <a:spcPts val="1602"/>
              </a:lnSpc>
            </a:pPr>
            <a:r>
              <a:rPr lang="ru" sz="1400">
                <a:latin typeface="Times New Roman"/>
              </a:rPr>
              <a:t>&lt;...&gt; А в Сельце дела стали плохи. Ребят* заперли в амбар старосты Бохана. ...сидят ребята в амбаре, немцы таскают в избу на допросы, бьют, истязают. И ждут Мороза. По селу распустили слух, что вот-де как поступают Советы: чужими руками воюют, детей на заклание обрекают. Матери голосят, все лезут во двор к старосте, просят, унижаются, а полицаи их гонят. Николая Смурного мать, как самую горластую, тоже забрали за то, что на немца плюнула. Друг™ угрожают тем же; правда, ребята держатся твердо, стоят на своем: ничего не знаем, ничего не делали. Да разве у этих палачей долго продержишься? Стали бить, и первым не стерпел Бородин, говорит: «...расстреливайте меня, не боюсь вас». Он взял все на себя, наверно думал, что теперь от остальных отвяжутся. Начали бить еще, вытягивать новые данные и про Мороза. Про Мороза особенно старались. Но что ребята могли сказать про Мороза?</a:t>
            </a:r>
          </a:p>
          <a:p>
            <a:pPr indent="469900" algn="just">
              <a:lnSpc>
                <a:spcPts val="1602"/>
              </a:lnSpc>
            </a:pPr>
            <a:r>
              <a:rPr lang="ru" sz="1400">
                <a:latin typeface="Times New Roman"/>
              </a:rPr>
              <a:t>&lt;...&gt; И вот в эту самую пору, в разгар пыток является сам Мороз. Произошло это, как потом рассказывали, раненько утром, село еще спало. Подошел Алесь Иванович, видать, огородами, потому как на улице, у крайней избы, сидела засада, а его не заметила. Должно быть, перелез через изгородь - и во двор к старосте. Там, конечно, охрана, полицай как крикнет: «Стой, назад!» - да за винтовку. А Мороз уже ничего не боится, идет прямо на часового, прихрамывает только и спокойно так говорит: «Доложите начальству: я - Мороз». Ну, тут сбежалась полицейская свора, немцы скрутили Морозу руки, содрали кожушок.</a:t>
            </a:r>
          </a:p>
          <a:p>
            <a:pPr indent="469900" algn="just">
              <a:lnSpc>
                <a:spcPts val="1602"/>
              </a:lnSpc>
            </a:pPr>
            <a:r>
              <a:rPr lang="ru" sz="1400">
                <a:latin typeface="Times New Roman"/>
              </a:rPr>
              <a:t>&lt;...&gt; «Бандиты» оказались все в сборе, главарь налицо, можно было отправлять в полицейский участок. Под вечер вывели всех семерых из амбара, все кое-как держались на ногах. ...Хлопцы еще в амбаре упали духом, когда услышали за дверьми голос Алеся Ивановича. Решили - схватили и его. Кстати, до самого конца никто из них иначе и не думал - считали, не уберегся учитель, ненароком попался к немцам. И он им ничего о себе не сказал. Только подбадривал. И сам старался быть бодрым, насколько, конечно, это ему удавалось. Говорил, что жизнь человеческая очень несоразмерна с вечностью и пятнадцать лет или шестьдесят -все не более чем мгновение перед лицом вечности. Еще говорил, что тысячи людей в том же Сельце рождались, жили, отошли в небытие, и никто их не знает и не помнит никаких следов их существования. А вот их будут помнить, и уже это должно быть для них высшей наградой - самой высокой из всех возможных в мире наград.</a:t>
            </a:r>
          </a:p>
          <a:p>
            <a:pPr indent="469900" algn="just">
              <a:lnSpc>
                <a:spcPts val="1602"/>
              </a:lnSpc>
            </a:pPr>
            <a:r>
              <a:rPr lang="ru" sz="1400">
                <a:latin typeface="Times New Roman"/>
              </a:rPr>
              <a:t>Наверно, это все-таки мало их утешало. Но то обстоятельство, что рядом был их учитель, их всегдашний Алесь Иванович, как-то облегчало их незавидную судьбу. Хотя, конечно, они бы многое, наверное, дали, чтобы он спасся.</a:t>
            </a:r>
          </a:p>
          <a:p>
            <a:pPr indent="469900" algn="just">
              <a:lnSpc>
                <a:spcPts val="1602"/>
              </a:lnSpc>
            </a:pPr>
            <a:r>
              <a:rPr lang="ru" sz="1400">
                <a:latin typeface="Times New Roman"/>
              </a:rPr>
              <a:t>&lt;...&gt; Рассказывали, что, когда вывели их на улицу, сбежалась вся деревня. Полицаи стали разгонять людей. И тогда старший брат близнецов Кожанов, Иван, пробрался вперед и говорит какому-то немцу: «Как же так? Вы же говорили, что когда явится Мороз, то отпустите хлопцев. Так отпустите теперь». Немец ему</a:t>
            </a:r>
          </a:p>
        </p:txBody>
      </p:sp>
      <p:sp>
        <p:nvSpPr>
          <p:cNvPr id="4" name="Прямоугольник 3"/>
          <p:cNvSpPr/>
          <p:nvPr/>
        </p:nvSpPr>
        <p:spPr>
          <a:xfrm>
            <a:off x="704088" y="10120122"/>
            <a:ext cx="1042416" cy="128016"/>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47338" y="480060"/>
            <a:ext cx="180594" cy="144018"/>
          </a:xfrm>
          <a:prstGeom prst="rect">
            <a:avLst/>
          </a:prstGeom>
        </p:spPr>
        <p:txBody>
          <a:bodyPr wrap="none" lIns="0" tIns="0" rIns="0" bIns="0">
            <a:noAutofit/>
          </a:bodyPr>
          <a:lstStyle/>
          <a:p>
            <a:pPr indent="0"/>
            <a:r>
              <a:rPr lang="ru" sz="1100">
                <a:latin typeface="Times New Roman"/>
              </a:rPr>
              <a:t>20</a:t>
            </a:r>
          </a:p>
        </p:txBody>
      </p:sp>
      <p:sp>
        <p:nvSpPr>
          <p:cNvPr id="3" name="Прямоугольник 2"/>
          <p:cNvSpPr/>
          <p:nvPr/>
        </p:nvSpPr>
        <p:spPr>
          <a:xfrm>
            <a:off x="683514" y="832104"/>
            <a:ext cx="6519672" cy="8778240"/>
          </a:xfrm>
          <a:prstGeom prst="rect">
            <a:avLst/>
          </a:prstGeom>
        </p:spPr>
        <p:txBody>
          <a:bodyPr lIns="0" tIns="0" rIns="0" bIns="0">
            <a:noAutofit/>
          </a:bodyPr>
          <a:lstStyle/>
          <a:p>
            <a:pPr indent="0" algn="just">
              <a:lnSpc>
                <a:spcPts val="1602"/>
              </a:lnSpc>
            </a:pPr>
            <a:r>
              <a:rPr lang="ru" sz="1400">
                <a:latin typeface="Times New Roman"/>
              </a:rPr>
              <a:t>парабеллумом в зубы, а Иван ему ногой в живот. Ну, тот и выстрелил. Иван так и скорчился в грязи. Что тогда началось: крик, слезы, проклятья. Т</a:t>
            </a:r>
            <a:r>
              <a:rPr lang="ru" sz="1400" baseline="30000">
                <a:latin typeface="Times New Roman"/>
              </a:rPr>
              <a:t>т</a:t>
            </a:r>
            <a:r>
              <a:rPr lang="ru" sz="1400">
                <a:latin typeface="Times New Roman"/>
              </a:rPr>
              <a:t>у да им что -повели хлопцев.</a:t>
            </a:r>
          </a:p>
          <a:p>
            <a:pPr indent="469900" algn="just">
              <a:lnSpc>
                <a:spcPts val="1602"/>
              </a:lnSpc>
            </a:pPr>
            <a:r>
              <a:rPr lang="ru" sz="1400">
                <a:latin typeface="Times New Roman"/>
              </a:rPr>
              <a:t>Вели ...парами... Полицаев, рассказывали, было человек семь и четыре немца. Шли молча, разговаривать никому не давали. Да и не хотелось, должно быть, им разговаривать. Знали ведь, что ведут на смерть, - что же еще могло ожидать их в местечке? Руки у всех были связаны сзади. А вокруг - поля, знакомые с детства места. Природа уже дружно пошла к весне, на деревьях растрескались почки. Вербы стояли пушистые, увешанные желтой бахромой.</a:t>
            </a:r>
          </a:p>
          <a:p>
            <a:pPr indent="469900" algn="just">
              <a:lnSpc>
                <a:spcPts val="1602"/>
              </a:lnSpc>
            </a:pPr>
            <a:r>
              <a:rPr lang="ru" sz="1400">
                <a:latin typeface="Times New Roman"/>
              </a:rPr>
              <a:t>Так подошли к леску с мостком. Мороз все молчал, а тут тихонько так спрашивает у Павлика: «Бежать можешь?» Тот сначала не понял, посмотрел на учителя: о чем он? А Мороз снова: «Бежать можешь? Как крикну, бросайся в кусты». Павел догадался. Вообще-то бегать он был мастак, но именно - был. За три дня в амбаре без еды, в муках и пытках умение его, конечно, поубавилось. Но все-таки слова Алеся Ивановича вселили надежду. Павлик заволновался, говорил, аж ноги задрожали. Показалось тогда, что Мороз что-то знает. Если так говорит, то наверное, можно спастись. П хлопец стал ждать. ...Такое волнение охватило парня, что, говорил, вот-вот сердце разорвется от напряжения. До ближнего кустика оставалось шагов двадцать, потом десять, пять. Вот уже и лесок - ольшаник, елочки. Справа открылась низинка, тут вроде полегче бежать. Павлик смекнул, что, наверно, именно эту низинку и имел на примете Мороз. Дорога узенькая, два полицая идут впереди, двое по сторонам, ...идут рядом, рукой дотронуться можно. И, конечно, все слышат. Наверно, поэтому Мороз и не сказал ни слова. Молчал, молчал, да как крикнет: «Вот он, вот - смотрите!» И сам влево от дороги смотрит, плечом и головой показывает, словно кого-то увидел там. Уловка не бог весть какая, но так естественно это у него получилось, что даже Павлик туда же глянул. По только раз глянул, да как прыгнет, словно бы заяц, в противоположную сторону, в кусты, к низинке, через пеньки, сквозь чащобу - в лес.</a:t>
            </a:r>
          </a:p>
          <a:p>
            <a:pPr indent="469900" algn="just">
              <a:lnSpc>
                <a:spcPts val="1602"/>
              </a:lnSpc>
            </a:pPr>
            <a:r>
              <a:rPr lang="ru" sz="1400">
                <a:latin typeface="Times New Roman"/>
              </a:rPr>
              <a:t>Несколько секунд он все-таки для себя вырвал, полицаи прозевали тот самый первый, самый решающий момент, и парень оказался в чаще. Но спустя три секунды кто-то ударил из винтовки, потом еще. Двое бросились по кустам вдогонку, поднялась стрельба.</a:t>
            </a:r>
          </a:p>
          <a:p>
            <a:pPr indent="469900" algn="just">
              <a:lnSpc>
                <a:spcPts val="1602"/>
              </a:lnSpc>
            </a:pPr>
            <a:r>
              <a:rPr lang="ru" sz="1400">
                <a:latin typeface="Times New Roman"/>
              </a:rPr>
              <a:t>Бедный, несчастный Павлик! Он-то не сразу и сообразил, что в него попали. Он только удивлялся, что это так ударило его сзади промеж лопаток, и отчего так не вовремя подкосились ноги. Это его больше всего удивило, подумал: может, споткнулся. Но встать он уже не смог, так и вытянулся на колючей траве в прошлогоднем малиннике.</a:t>
            </a:r>
          </a:p>
          <a:p>
            <a:pPr indent="469900" algn="just">
              <a:lnSpc>
                <a:spcPts val="1602"/>
              </a:lnSpc>
            </a:pPr>
            <a:r>
              <a:rPr lang="ru" sz="1400">
                <a:latin typeface="Times New Roman"/>
              </a:rPr>
              <a:t>Что было потом, рассказывали люди, - слышали, должно быть, от полицаев, потому что больше никто ничего не видел, а те, кому пришлось видеть, уже не расскажут. Полицаи приволокли хлопчика на дорогу. Рубашка на его груди вся пропиталась кровью, голова обвисла. Павлик не шевелился и выглядел совсем мертвым. Приволокли, бросили в грязь и взялись за Мороза. ЕЕ били так, что и Алесь Иванович уже не поднялся. Но до смерти забить не решились — учителя надо</a:t>
            </a:r>
          </a:p>
        </p:txBody>
      </p:sp>
      <p:sp>
        <p:nvSpPr>
          <p:cNvPr id="4" name="Прямоугольник 3"/>
          <p:cNvSpPr/>
          <p:nvPr/>
        </p:nvSpPr>
        <p:spPr>
          <a:xfrm>
            <a:off x="681228" y="10115550"/>
            <a:ext cx="1044702" cy="137160"/>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49624" y="473202"/>
            <a:ext cx="162306" cy="141732"/>
          </a:xfrm>
          <a:prstGeom prst="rect">
            <a:avLst/>
          </a:prstGeom>
        </p:spPr>
        <p:txBody>
          <a:bodyPr wrap="none" lIns="0" tIns="0" rIns="0" bIns="0">
            <a:noAutofit/>
          </a:bodyPr>
          <a:lstStyle/>
          <a:p>
            <a:pPr indent="0"/>
            <a:r>
              <a:rPr lang="ru" sz="1100">
                <a:latin typeface="Times New Roman"/>
              </a:rPr>
              <a:t>21</a:t>
            </a:r>
          </a:p>
        </p:txBody>
      </p:sp>
      <p:sp>
        <p:nvSpPr>
          <p:cNvPr id="3" name="Прямоугольник 2"/>
          <p:cNvSpPr/>
          <p:nvPr/>
        </p:nvSpPr>
        <p:spPr>
          <a:xfrm>
            <a:off x="683514" y="827532"/>
            <a:ext cx="6517386" cy="8764524"/>
          </a:xfrm>
          <a:prstGeom prst="rect">
            <a:avLst/>
          </a:prstGeom>
        </p:spPr>
        <p:txBody>
          <a:bodyPr lIns="0" tIns="0" rIns="0" bIns="0">
            <a:noAutofit/>
          </a:bodyPr>
          <a:lstStyle/>
          <a:p>
            <a:pPr indent="0" algn="just">
              <a:lnSpc>
                <a:spcPts val="1602"/>
              </a:lnSpc>
            </a:pPr>
            <a:r>
              <a:rPr lang="ru" sz="1400">
                <a:latin typeface="Times New Roman"/>
              </a:rPr>
              <a:t>было доставить живым, — и двое взялись тащить его до местечка. А тех шестерых довезли до местечка и подержали там еще пять дней. Отделали всех - не узнать.</a:t>
            </a:r>
          </a:p>
          <a:p>
            <a:pPr indent="469900" algn="just">
              <a:lnSpc>
                <a:spcPts val="1602"/>
              </a:lnSpc>
            </a:pPr>
            <a:r>
              <a:rPr lang="ru" sz="1400">
                <a:latin typeface="Times New Roman"/>
              </a:rPr>
              <a:t>В воскресенье, как раз на первый день пасхи, вешали. На телефонном столбе у почты укрепили перекладину - толстый такой брус, получилось подобие креста, и по три с каждого конца. Сначала Мороза и Бородича, потом остальных, то с одной, то с другой стороны. Для равновесия. Так и стояло это коромысло несколько дней. Когда сняли, закопали в карьере за кирпичным заводом. Потом </a:t>
            </a:r>
            <a:r>
              <a:rPr lang="ru" sz="1400" cap="small">
                <a:latin typeface="Times New Roman"/>
              </a:rPr>
              <a:t>уж</a:t>
            </a:r>
            <a:r>
              <a:rPr lang="ru" sz="1400">
                <a:latin typeface="Times New Roman"/>
              </a:rPr>
              <a:t>е, как бы не в сорок шестом, когда война кончилась, наши перехоронили поближе к Сельцу.</a:t>
            </a:r>
          </a:p>
          <a:p>
            <a:pPr indent="469900" algn="just">
              <a:lnSpc>
                <a:spcPts val="1602"/>
              </a:lnSpc>
            </a:pPr>
            <a:r>
              <a:rPr lang="ru" sz="1400">
                <a:latin typeface="Times New Roman"/>
              </a:rPr>
              <a:t>Из семерых чудом уцелел один Миклашевич.</a:t>
            </a:r>
          </a:p>
          <a:p>
            <a:pPr indent="469900" algn="just">
              <a:lnSpc>
                <a:spcPts val="1602"/>
              </a:lnSpc>
            </a:pPr>
            <a:r>
              <a:rPr lang="ru" sz="1400">
                <a:latin typeface="Times New Roman"/>
              </a:rPr>
              <a:t>-    Да, невеселая история, - сказал я.</a:t>
            </a:r>
          </a:p>
          <a:p>
            <a:pPr indent="469900" algn="just">
              <a:lnSpc>
                <a:spcPts val="1602"/>
              </a:lnSpc>
            </a:pPr>
            <a:r>
              <a:rPr lang="ru" sz="1400">
                <a:latin typeface="Times New Roman"/>
              </a:rPr>
              <a:t>-    Невеселая что! Героическая история! Так я понимаю.</a:t>
            </a:r>
          </a:p>
          <a:p>
            <a:pPr indent="469900" algn="just">
              <a:lnSpc>
                <a:spcPts val="1602"/>
              </a:lnSpc>
            </a:pPr>
            <a:r>
              <a:rPr lang="ru" sz="1400">
                <a:latin typeface="Times New Roman"/>
              </a:rPr>
              <a:t>-    Возможно.</a:t>
            </a:r>
          </a:p>
          <a:p>
            <a:pPr indent="469900" algn="just">
              <a:lnSpc>
                <a:spcPts val="1602"/>
              </a:lnSpc>
            </a:pPr>
            <a:r>
              <a:rPr lang="ru" sz="1400">
                <a:latin typeface="Times New Roman"/>
              </a:rPr>
              <a:t>-    Не возможно, а точно. Или ты не согласен? - уставился на меня Ткачук.</a:t>
            </a:r>
          </a:p>
          <a:p>
            <a:pPr indent="469900" algn="just">
              <a:lnSpc>
                <a:spcPts val="1602"/>
              </a:lnSpc>
            </a:pPr>
            <a:r>
              <a:rPr lang="ru" sz="1400">
                <a:latin typeface="Times New Roman"/>
              </a:rPr>
              <a:t>&lt;...&gt;- Поймите меня правильно. Я ничего не имею против Мороза. Тем более</a:t>
            </a:r>
          </a:p>
          <a:p>
            <a:pPr indent="0" algn="just">
              <a:lnSpc>
                <a:spcPts val="1602"/>
              </a:lnSpc>
            </a:pPr>
            <a:r>
              <a:rPr lang="ru" sz="1400">
                <a:latin typeface="Times New Roman"/>
              </a:rPr>
              <a:t>теперь, когда его имя, так сказать, реабилитировано, - заметил Ксендзов.</a:t>
            </a:r>
          </a:p>
          <a:p>
            <a:pPr indent="469900" algn="just">
              <a:lnSpc>
                <a:spcPts val="1602"/>
              </a:lnSpc>
            </a:pPr>
            <a:r>
              <a:rPr lang="ru" sz="1400">
                <a:latin typeface="Times New Roman"/>
              </a:rPr>
              <a:t>-    А его и не репрессировали. Его просто забыли.</a:t>
            </a:r>
          </a:p>
          <a:p>
            <a:pPr indent="469900" algn="just">
              <a:lnSpc>
                <a:spcPts val="1602"/>
              </a:lnSpc>
            </a:pPr>
            <a:r>
              <a:rPr lang="ru" sz="1400">
                <a:latin typeface="Times New Roman"/>
              </a:rPr>
              <a:t>-    Ну пусть забыли. Забыли потому, что были другие дела. А главное, были побольше, чем он, герои. Ну в самом деле, - оживился Ксендзов, - что он такое совершил? Убил ли он хоть одного немца?</a:t>
            </a:r>
          </a:p>
          <a:p>
            <a:pPr indent="469900" algn="just">
              <a:lnSpc>
                <a:spcPts val="1602"/>
              </a:lnSpc>
            </a:pPr>
            <a:r>
              <a:rPr lang="ru" sz="1400">
                <a:latin typeface="Times New Roman"/>
              </a:rPr>
              <a:t>-    Ни одного.</a:t>
            </a:r>
          </a:p>
          <a:p>
            <a:pPr indent="469900" algn="just">
              <a:lnSpc>
                <a:spcPts val="1602"/>
              </a:lnSpc>
            </a:pPr>
            <a:r>
              <a:rPr lang="ru" sz="1400">
                <a:latin typeface="Times New Roman"/>
              </a:rPr>
              <a:t>-    Вот видите! И это его не совсем уместное заступничество. А бы даже сказал - безрассудное...</a:t>
            </a:r>
          </a:p>
          <a:p>
            <a:pPr indent="469900" algn="just">
              <a:lnSpc>
                <a:spcPts val="1602"/>
              </a:lnSpc>
            </a:pPr>
            <a:r>
              <a:rPr lang="ru" sz="1400">
                <a:latin typeface="Times New Roman"/>
              </a:rPr>
              <a:t>-Не безрассудное! - обрезал его Ткачук, по нервному прерывающемуся голосу которого я еще острее почувствовал, что сейчас говорить им не надо. Но, как видно, у Ксендзова тоже что-то накипело за вечер, и теперь он хотел воспользоваться случаем и доказать свое.</a:t>
            </a:r>
          </a:p>
          <a:p>
            <a:pPr indent="469900" algn="just">
              <a:lnSpc>
                <a:spcPts val="1602"/>
              </a:lnSpc>
            </a:pPr>
            <a:r>
              <a:rPr lang="ru" sz="1400">
                <a:latin typeface="Times New Roman"/>
              </a:rPr>
              <a:t>-    Абсолютно безрассудное. Ну что, защитил он кого? О Миклашевиче говорить не будем - Миклашевич случайно остался в живых, он не в счет. Я сам когда-то занимался этим делом и, знаете, особого подвига за этим Морозом не вижу.</a:t>
            </a:r>
          </a:p>
          <a:p>
            <a:pPr indent="469900" algn="just">
              <a:lnSpc>
                <a:spcPts val="1602"/>
              </a:lnSpc>
            </a:pPr>
            <a:r>
              <a:rPr lang="ru" sz="1400">
                <a:latin typeface="Times New Roman"/>
              </a:rPr>
              <a:t>-    Жаль, что не видите! - чужим, резким голосом отрезал Ткачук. - Потому что близорукий, наверно! Душевно близорукий!</a:t>
            </a:r>
          </a:p>
          <a:p>
            <a:pPr indent="469900" algn="just">
              <a:lnSpc>
                <a:spcPts val="1602"/>
              </a:lnSpc>
            </a:pPr>
            <a:r>
              <a:rPr lang="ru" sz="1400">
                <a:latin typeface="Times New Roman"/>
              </a:rPr>
              <a:t>-Гм... Ну, допустим, близорукий, - снисходительно согласился заведующий районо. - Но ведь не я один так думаю. Есть и другие...</a:t>
            </a:r>
          </a:p>
          <a:p>
            <a:pPr indent="469900" algn="just">
              <a:lnSpc>
                <a:spcPts val="1602"/>
              </a:lnSpc>
            </a:pPr>
            <a:r>
              <a:rPr lang="ru" sz="1400">
                <a:latin typeface="Times New Roman"/>
              </a:rPr>
              <a:t>-Слепые? Безусловно! И глухие. Невзирая на посты и ра ; п. От природы слепые. Вот так! Но ведь... Вот вы скажите, сколько вам лет?</a:t>
            </a:r>
          </a:p>
          <a:p>
            <a:pPr indent="469900" algn="just">
              <a:lnSpc>
                <a:spcPts val="1602"/>
              </a:lnSpc>
            </a:pPr>
            <a:r>
              <a:rPr lang="ru" sz="1400">
                <a:latin typeface="Times New Roman"/>
              </a:rPr>
              <a:t>-    Ну, тридцать восемь, допустим.</a:t>
            </a:r>
          </a:p>
          <a:p>
            <a:pPr indent="469900" algn="just">
              <a:lnSpc>
                <a:spcPts val="1602"/>
              </a:lnSpc>
            </a:pPr>
            <a:r>
              <a:rPr lang="ru" sz="1400">
                <a:latin typeface="Times New Roman"/>
              </a:rPr>
              <a:t>-Допустим. Значит, войну вы знаете по газетам да по кино. Так? А я ее своими руками делал. Миклашевич в ее когтях побывал, да так и не вырвался. Так почему же вы не спросите нас? Мы ведь в некотором роде специалисты. А теперь же сплошь и во всем специализация. Так мы - инженеры войны. И про Мороза прежде всего нас спросить надо бы...</a:t>
            </a:r>
          </a:p>
          <a:p>
            <a:pPr indent="469900" algn="just">
              <a:lnSpc>
                <a:spcPts val="1494"/>
              </a:lnSpc>
            </a:pPr>
            <a:r>
              <a:rPr lang="ru" sz="1400">
                <a:latin typeface="Times New Roman"/>
              </a:rPr>
              <a:t>-    А что спрашивать? Вы же сами тот документ подписали. Про плен Мороза, -загорячился и Ксендзов.</a:t>
            </a:r>
          </a:p>
        </p:txBody>
      </p:sp>
      <p:sp>
        <p:nvSpPr>
          <p:cNvPr id="4" name="Прямоугольник 3"/>
          <p:cNvSpPr/>
          <p:nvPr/>
        </p:nvSpPr>
        <p:spPr>
          <a:xfrm>
            <a:off x="685800" y="10117836"/>
            <a:ext cx="1042416"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42766" y="482346"/>
            <a:ext cx="178308" cy="144018"/>
          </a:xfrm>
          <a:prstGeom prst="rect">
            <a:avLst/>
          </a:prstGeom>
        </p:spPr>
        <p:txBody>
          <a:bodyPr wrap="none" lIns="0" tIns="0" rIns="0" bIns="0">
            <a:noAutofit/>
          </a:bodyPr>
          <a:lstStyle/>
          <a:p>
            <a:pPr indent="0"/>
            <a:r>
              <a:rPr lang="ru" sz="1100">
                <a:latin typeface="Times New Roman"/>
              </a:rPr>
              <a:t>22</a:t>
            </a:r>
          </a:p>
        </p:txBody>
      </p:sp>
      <p:sp>
        <p:nvSpPr>
          <p:cNvPr id="3" name="Прямоугольник 2"/>
          <p:cNvSpPr/>
          <p:nvPr/>
        </p:nvSpPr>
        <p:spPr>
          <a:xfrm>
            <a:off x="678942" y="836676"/>
            <a:ext cx="6512814" cy="2866644"/>
          </a:xfrm>
          <a:prstGeom prst="rect">
            <a:avLst/>
          </a:prstGeom>
        </p:spPr>
        <p:txBody>
          <a:bodyPr lIns="0" tIns="0" rIns="0" bIns="0">
            <a:noAutofit/>
          </a:bodyPr>
          <a:lstStyle/>
          <a:p>
            <a:pPr indent="469900" algn="just">
              <a:lnSpc>
                <a:spcPts val="1602"/>
              </a:lnSpc>
            </a:pPr>
            <a:r>
              <a:rPr lang="ru" sz="1400">
                <a:latin typeface="Times New Roman"/>
              </a:rPr>
              <a:t>-Подписал. Потому что дураком был,- бросил Ткачук. Жизнь - это миллионы ситуаций, миллионы характеров. И миллионы судеб. А вы все хотите втиснуть в две-три расхожие схемы, чтоб попроще! И поменьше хлопот. Убил немца или не убил?.. Он сделал больше, чем если бы убил сто. Он жизнь положил на плаху. Сам. Добровольно. Вы понимаете, какой это аргумент? И в чью пользу...</a:t>
            </a:r>
          </a:p>
          <a:p>
            <a:pPr indent="469900" algn="just">
              <a:lnSpc>
                <a:spcPts val="1602"/>
              </a:lnSpc>
            </a:pPr>
            <a:r>
              <a:rPr lang="ru" sz="1400">
                <a:latin typeface="Times New Roman"/>
              </a:rPr>
              <a:t>Что-то в Ткачуке надорвалось. Захлебываясь, словно боясь не успеть, он старался выложить все наболевшее и, должно быть, теперь для него самое главное.</a:t>
            </a:r>
          </a:p>
          <a:p>
            <a:pPr indent="469900" algn="just">
              <a:lnSpc>
                <a:spcPts val="1602"/>
              </a:lnSpc>
            </a:pPr>
            <a:r>
              <a:rPr lang="ru" sz="1400">
                <a:latin typeface="Times New Roman"/>
              </a:rPr>
              <a:t>...Асфальт бешено летел под колеса машины, с вихрем и шелестом рвался из-под них назад, фары легко и ярко резали темень. По сторонам мелькали белые в лучах света столбы, дорожные знаки, вербы с побеленными стволами...</a:t>
            </a:r>
          </a:p>
          <a:p>
            <a:pPr indent="469900" algn="just">
              <a:lnSpc>
                <a:spcPts val="1602"/>
              </a:lnSpc>
            </a:pPr>
            <a:r>
              <a:rPr lang="ru" sz="1400">
                <a:latin typeface="Times New Roman"/>
              </a:rPr>
              <a:t>Мы подъезжали к городу.</a:t>
            </a:r>
          </a:p>
          <a:p>
            <a:pPr indent="0">
              <a:lnSpc>
                <a:spcPts val="1602"/>
              </a:lnSpc>
            </a:pPr>
            <a:r>
              <a:rPr lang="ru" sz="1400">
                <a:latin typeface="Times New Roman"/>
              </a:rPr>
              <a:t>1971</a:t>
            </a:r>
          </a:p>
          <a:p>
            <a:pPr indent="0">
              <a:lnSpc>
                <a:spcPts val="1602"/>
              </a:lnSpc>
            </a:pPr>
            <a:r>
              <a:rPr lang="ru" sz="1400" b="1">
                <a:latin typeface="Times New Roman"/>
              </a:rPr>
              <a:t>Примечание. </a:t>
            </a:r>
            <a:r>
              <a:rPr lang="ru" sz="1400">
                <a:latin typeface="Times New Roman"/>
              </a:rPr>
              <a:t>Ткачук - бывший партизанский комиссар.</a:t>
            </a:r>
          </a:p>
          <a:p>
            <a:pPr indent="0">
              <a:lnSpc>
                <a:spcPts val="1602"/>
              </a:lnSpc>
              <a:spcAft>
                <a:spcPts val="2310"/>
              </a:spcAft>
            </a:pPr>
            <a:r>
              <a:rPr lang="ru" sz="1400">
                <a:latin typeface="Times New Roman"/>
              </a:rPr>
              <a:t>* после покушения на полицаев.</a:t>
            </a:r>
          </a:p>
        </p:txBody>
      </p:sp>
      <p:sp>
        <p:nvSpPr>
          <p:cNvPr id="4" name="Прямоугольник 3"/>
          <p:cNvSpPr/>
          <p:nvPr/>
        </p:nvSpPr>
        <p:spPr>
          <a:xfrm>
            <a:off x="681228" y="4126230"/>
            <a:ext cx="2416302" cy="196596"/>
          </a:xfrm>
          <a:prstGeom prst="rect">
            <a:avLst/>
          </a:prstGeom>
        </p:spPr>
        <p:txBody>
          <a:bodyPr wrap="none" lIns="0" tIns="0" rIns="0" bIns="0">
            <a:noAutofit/>
          </a:bodyPr>
          <a:lstStyle/>
          <a:p>
            <a:pPr indent="0">
              <a:spcBef>
                <a:spcPts val="2310"/>
              </a:spcBef>
              <a:spcAft>
                <a:spcPts val="210"/>
              </a:spcAft>
            </a:pPr>
            <a:r>
              <a:rPr lang="ru" sz="1400" b="1">
                <a:latin typeface="Times New Roman"/>
              </a:rPr>
              <a:t>Александр Иванович Куприн</a:t>
            </a:r>
          </a:p>
        </p:txBody>
      </p:sp>
      <p:sp>
        <p:nvSpPr>
          <p:cNvPr id="5" name="Прямоугольник 4"/>
          <p:cNvSpPr/>
          <p:nvPr/>
        </p:nvSpPr>
        <p:spPr>
          <a:xfrm>
            <a:off x="3817620" y="4331970"/>
            <a:ext cx="678942" cy="173736"/>
          </a:xfrm>
          <a:prstGeom prst="rect">
            <a:avLst/>
          </a:prstGeom>
        </p:spPr>
        <p:txBody>
          <a:bodyPr wrap="none" lIns="0" tIns="0" rIns="0" bIns="0">
            <a:noAutofit/>
          </a:bodyPr>
          <a:lstStyle/>
          <a:p>
            <a:pPr indent="0">
              <a:spcBef>
                <a:spcPts val="210"/>
              </a:spcBef>
              <a:spcAft>
                <a:spcPts val="2310"/>
              </a:spcAft>
            </a:pPr>
            <a:r>
              <a:rPr lang="ru" sz="1400" b="1">
                <a:latin typeface="Times New Roman"/>
              </a:rPr>
              <a:t>Легенда</a:t>
            </a:r>
          </a:p>
        </p:txBody>
      </p:sp>
      <p:sp>
        <p:nvSpPr>
          <p:cNvPr id="6" name="Прямоугольник 5"/>
          <p:cNvSpPr/>
          <p:nvPr/>
        </p:nvSpPr>
        <p:spPr>
          <a:xfrm>
            <a:off x="681228" y="4917186"/>
            <a:ext cx="6512814" cy="4878324"/>
          </a:xfrm>
          <a:prstGeom prst="rect">
            <a:avLst/>
          </a:prstGeom>
        </p:spPr>
        <p:txBody>
          <a:bodyPr lIns="0" tIns="0" rIns="0" bIns="0">
            <a:noAutofit/>
          </a:bodyPr>
          <a:lstStyle/>
          <a:p>
            <a:pPr indent="469900" algn="just">
              <a:lnSpc>
                <a:spcPts val="1584"/>
              </a:lnSpc>
              <a:spcBef>
                <a:spcPts val="2310"/>
              </a:spcBef>
            </a:pPr>
            <a:r>
              <a:rPr lang="ru" sz="1400">
                <a:latin typeface="Times New Roman"/>
              </a:rPr>
              <a:t>Высокий, худой и длинноволосый человек, в лице которого странно соединялась бледность голодной и нечистой жизни со строгой глубиной плачущего вдохновения, заиграл на скрипке. Это был торжественный, сказочный мотив - то жалобно-прекрасный в верхних нотах, то звучавший мрачной скорбью в басах. И было в нем что-то средневековое, безнадежное, изысканно-слащавое, жестокое, длительное и страшное.</a:t>
            </a:r>
          </a:p>
          <a:p>
            <a:pPr indent="469900" algn="just">
              <a:lnSpc>
                <a:spcPts val="1584"/>
              </a:lnSpc>
            </a:pPr>
            <a:r>
              <a:rPr lang="ru" sz="1400">
                <a:latin typeface="Times New Roman"/>
              </a:rPr>
              <a:t>Меценат, хозяин дома, в красном халате, с блуждающими, безумными, огромными светлыми глазами, встал и, притворяясь озаренным восторгом творчества, начал импровизировать. И при этом рассчитанно-неверными, широкими, капризными движениями рукавов он опрокидывал на мокрую скатерть бокалы и рюмки.</a:t>
            </a:r>
          </a:p>
          <a:p>
            <a:pPr indent="469900" algn="just">
              <a:lnSpc>
                <a:spcPts val="1584"/>
              </a:lnSpc>
            </a:pPr>
            <a:r>
              <a:rPr lang="ru" sz="1400">
                <a:latin typeface="Times New Roman"/>
              </a:rPr>
              <a:t>—    Это было давно...— говорил он, закрывая глаза, тряся головой и поднимая подбородок вверх, и у него выходило: "эття былля дэвно...", хотя он был русский, из хорошей дворянской фамилии, из правоведов.</a:t>
            </a:r>
          </a:p>
          <a:p>
            <a:pPr indent="469900" algn="just">
              <a:lnSpc>
                <a:spcPts val="1584"/>
              </a:lnSpc>
            </a:pPr>
            <a:r>
              <a:rPr lang="ru" sz="1400">
                <a:latin typeface="Times New Roman"/>
              </a:rPr>
              <a:t>—    Это было давно!.. О, как давно это было! Много веков прошло... О, как много веков... И об этом забыли. Это было страшно давно...</a:t>
            </a:r>
          </a:p>
          <a:p>
            <a:pPr indent="469900" algn="just">
              <a:lnSpc>
                <a:spcPts val="1584"/>
              </a:lnSpc>
            </a:pPr>
            <a:r>
              <a:rPr lang="ru" sz="1400">
                <a:latin typeface="Times New Roman"/>
              </a:rPr>
              <a:t>Тогда вдруг встал человек, до сих пор молчавший, почти никому не знакомый; кто-то привел его и даже не позаботился назвать его фамилию. Он был плохо одет, широкоплеч, мал ростом, вульгарен, со смешной конторской приче^^й ежиком.</a:t>
            </a:r>
          </a:p>
          <a:p>
            <a:pPr indent="469900" algn="just">
              <a:lnSpc>
                <a:spcPts val="1584"/>
              </a:lnSpc>
            </a:pPr>
            <a:r>
              <a:rPr lang="ru" sz="1400">
                <a:latin typeface="Times New Roman"/>
              </a:rPr>
              <a:t>—    Позвольте мне, — сказал он умоляющим голосом. И меценат, паясничая, пятясь назад, согнувшись в пояснице, размахивая руками от груди к земле и назад, ответил клоунски вежливым тоном:</a:t>
            </a:r>
          </a:p>
          <a:p>
            <a:pPr indent="469900" algn="just">
              <a:lnSpc>
                <a:spcPts val="1584"/>
              </a:lnSpc>
            </a:pPr>
            <a:r>
              <a:rPr lang="ru" sz="1400">
                <a:latin typeface="Times New Roman"/>
              </a:rPr>
              <a:t>—    О, пожж-ж-жалуйста...</a:t>
            </a:r>
          </a:p>
          <a:p>
            <a:pPr indent="469900" algn="just">
              <a:lnSpc>
                <a:spcPts val="1584"/>
              </a:lnSpc>
            </a:pPr>
            <a:r>
              <a:rPr lang="ru" sz="1400">
                <a:latin typeface="Times New Roman"/>
              </a:rPr>
              <a:t>—    Начните сначала, — строго сказал вульгарный человек скрипачу.</a:t>
            </a:r>
          </a:p>
        </p:txBody>
      </p:sp>
      <p:sp>
        <p:nvSpPr>
          <p:cNvPr id="7" name="Прямоугольник 6"/>
          <p:cNvSpPr/>
          <p:nvPr/>
        </p:nvSpPr>
        <p:spPr>
          <a:xfrm>
            <a:off x="678942" y="10120122"/>
            <a:ext cx="1044702" cy="137160"/>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678942" y="843534"/>
            <a:ext cx="2366010" cy="402336"/>
          </a:xfrm>
          <a:prstGeom prst="rect">
            <a:avLst/>
          </a:prstGeom>
        </p:spPr>
        <p:txBody>
          <a:bodyPr lIns="0" tIns="0" rIns="0" bIns="0">
            <a:noAutofit/>
          </a:bodyPr>
          <a:lstStyle/>
          <a:p>
            <a:pPr indent="0">
              <a:lnSpc>
                <a:spcPts val="1638"/>
              </a:lnSpc>
              <a:spcAft>
                <a:spcPts val="1050"/>
              </a:spcAft>
            </a:pPr>
            <a:r>
              <a:rPr lang="ru" sz="1400">
                <a:latin typeface="Times New Roman"/>
              </a:rPr>
              <a:t>О том, что молодость с годами Приходит. То-то и оно.</a:t>
            </a:r>
          </a:p>
        </p:txBody>
      </p:sp>
      <p:sp>
        <p:nvSpPr>
          <p:cNvPr id="3" name="Прямоугольник 2"/>
          <p:cNvSpPr/>
          <p:nvPr/>
        </p:nvSpPr>
        <p:spPr>
          <a:xfrm>
            <a:off x="3877056" y="480060"/>
            <a:ext cx="93726" cy="144018"/>
          </a:xfrm>
          <a:prstGeom prst="rect">
            <a:avLst/>
          </a:prstGeom>
        </p:spPr>
        <p:txBody>
          <a:bodyPr wrap="none" lIns="0" tIns="0" rIns="0" bIns="0">
            <a:noAutofit/>
          </a:bodyPr>
          <a:lstStyle/>
          <a:p>
            <a:pPr indent="0"/>
            <a:r>
              <a:rPr lang="ru" sz="1100">
                <a:latin typeface="Times New Roman"/>
              </a:rPr>
              <a:t>5</a:t>
            </a:r>
          </a:p>
        </p:txBody>
      </p:sp>
      <p:sp>
        <p:nvSpPr>
          <p:cNvPr id="4" name="Прямоугольник 3"/>
          <p:cNvSpPr/>
          <p:nvPr/>
        </p:nvSpPr>
        <p:spPr>
          <a:xfrm>
            <a:off x="701802" y="1465326"/>
            <a:ext cx="338328" cy="155448"/>
          </a:xfrm>
          <a:prstGeom prst="rect">
            <a:avLst/>
          </a:prstGeom>
        </p:spPr>
        <p:txBody>
          <a:bodyPr wrap="none" lIns="0" tIns="0" rIns="0" bIns="0">
            <a:noAutofit/>
          </a:bodyPr>
          <a:lstStyle/>
          <a:p>
            <a:pPr indent="0">
              <a:spcBef>
                <a:spcPts val="1050"/>
              </a:spcBef>
              <a:spcAft>
                <a:spcPts val="2310"/>
              </a:spcAft>
            </a:pPr>
            <a:r>
              <a:rPr lang="ru" sz="1400">
                <a:latin typeface="Times New Roman"/>
              </a:rPr>
              <a:t>1951</a:t>
            </a:r>
          </a:p>
        </p:txBody>
      </p:sp>
      <p:sp>
        <p:nvSpPr>
          <p:cNvPr id="5" name="Прямоугольник 4"/>
          <p:cNvSpPr/>
          <p:nvPr/>
        </p:nvSpPr>
        <p:spPr>
          <a:xfrm>
            <a:off x="683514" y="2045970"/>
            <a:ext cx="4631436" cy="7758684"/>
          </a:xfrm>
          <a:prstGeom prst="rect">
            <a:avLst/>
          </a:prstGeom>
        </p:spPr>
        <p:txBody>
          <a:bodyPr lIns="0" tIns="0" rIns="0" bIns="0">
            <a:noAutofit/>
          </a:bodyPr>
          <a:lstStyle/>
          <a:p>
            <a:pPr indent="0">
              <a:lnSpc>
                <a:spcPts val="3222"/>
              </a:lnSpc>
              <a:spcBef>
                <a:spcPts val="2310"/>
              </a:spcBef>
            </a:pPr>
            <a:r>
              <a:rPr lang="ru" sz="1400" b="1">
                <a:latin typeface="Times New Roman"/>
              </a:rPr>
              <a:t>А.Т. ТВАРДОВСКИЙ</a:t>
            </a:r>
          </a:p>
          <a:p>
            <a:pPr indent="0" algn="ctr">
              <a:lnSpc>
                <a:spcPts val="3222"/>
              </a:lnSpc>
            </a:pPr>
            <a:r>
              <a:rPr lang="ru" sz="1400" b="1">
                <a:latin typeface="Times New Roman"/>
              </a:rPr>
              <a:t>ЧАС РАССВЕТНЫЙ ПОДЪЕМА</a:t>
            </a:r>
          </a:p>
          <a:p>
            <a:pPr indent="0">
              <a:lnSpc>
                <a:spcPts val="3222"/>
              </a:lnSpc>
            </a:pPr>
            <a:r>
              <a:rPr lang="ru" sz="1400">
                <a:latin typeface="Times New Roman"/>
              </a:rPr>
              <a:t>Час рассветный подъема,</a:t>
            </a:r>
          </a:p>
          <a:p>
            <a:pPr indent="0">
              <a:spcAft>
                <a:spcPts val="210"/>
              </a:spcAft>
            </a:pPr>
            <a:r>
              <a:rPr lang="ru" sz="1400">
                <a:latin typeface="Times New Roman"/>
              </a:rPr>
              <a:t>Час мой ранний люблю.</a:t>
            </a:r>
          </a:p>
          <a:p>
            <a:pPr marR="2296668" indent="0">
              <a:lnSpc>
                <a:spcPts val="1566"/>
              </a:lnSpc>
              <a:spcAft>
                <a:spcPts val="1050"/>
              </a:spcAft>
            </a:pPr>
            <a:r>
              <a:rPr lang="ru" sz="1400">
                <a:latin typeface="Times New Roman"/>
              </a:rPr>
              <a:t>Ни в дороге, ни дома Никогда не просплю.</a:t>
            </a:r>
          </a:p>
          <a:p>
            <a:pPr marR="2296668" indent="0">
              <a:lnSpc>
                <a:spcPts val="1620"/>
              </a:lnSpc>
            </a:pPr>
            <a:r>
              <a:rPr lang="ru" sz="1400">
                <a:latin typeface="Times New Roman"/>
              </a:rPr>
              <a:t>Для меня в этом часе Суток лучшая часть:</a:t>
            </a:r>
          </a:p>
          <a:p>
            <a:pPr marR="2296668" indent="0">
              <a:lnSpc>
                <a:spcPts val="1620"/>
              </a:lnSpc>
              <a:spcAft>
                <a:spcPts val="1050"/>
              </a:spcAft>
            </a:pPr>
            <a:r>
              <a:rPr lang="ru" sz="1400">
                <a:latin typeface="Times New Roman"/>
              </a:rPr>
              <a:t>Непочатый в запасе День, а жизнь началась.</a:t>
            </a:r>
          </a:p>
          <a:p>
            <a:pPr indent="0">
              <a:spcAft>
                <a:spcPts val="210"/>
              </a:spcAft>
            </a:pPr>
            <a:r>
              <a:rPr lang="ru" sz="1400">
                <a:latin typeface="Times New Roman"/>
              </a:rPr>
              <a:t>Все под силу задачи,</a:t>
            </a:r>
          </a:p>
          <a:p>
            <a:pPr indent="0">
              <a:spcAft>
                <a:spcPts val="210"/>
              </a:spcAft>
            </a:pPr>
            <a:r>
              <a:rPr lang="ru" sz="1400">
                <a:latin typeface="Times New Roman"/>
              </a:rPr>
              <a:t>Всех яснее одна.</a:t>
            </a:r>
          </a:p>
          <a:p>
            <a:pPr marR="2296668" indent="0">
              <a:lnSpc>
                <a:spcPts val="1584"/>
              </a:lnSpc>
              <a:spcAft>
                <a:spcPts val="1050"/>
              </a:spcAft>
            </a:pPr>
            <a:r>
              <a:rPr lang="ru" sz="1400">
                <a:latin typeface="Times New Roman"/>
              </a:rPr>
              <a:t>Я хитер, я богаче Тех, что спят допоздна.</a:t>
            </a:r>
          </a:p>
          <a:p>
            <a:pPr marR="2296668" indent="0">
              <a:lnSpc>
                <a:spcPts val="1602"/>
              </a:lnSpc>
            </a:pPr>
            <a:r>
              <a:rPr lang="ru" sz="1400">
                <a:latin typeface="Times New Roman"/>
              </a:rPr>
              <a:t>Но грустнее начало Дня уже самого.</a:t>
            </a:r>
          </a:p>
          <a:p>
            <a:pPr marR="2296668" indent="0">
              <a:lnSpc>
                <a:spcPts val="1584"/>
              </a:lnSpc>
              <a:spcAft>
                <a:spcPts val="1050"/>
              </a:spcAft>
            </a:pPr>
            <a:r>
              <a:rPr lang="ru" sz="1400">
                <a:latin typeface="Times New Roman"/>
              </a:rPr>
              <a:t>Мне все кажется: мало Остается его.</a:t>
            </a:r>
          </a:p>
          <a:p>
            <a:pPr indent="0">
              <a:spcAft>
                <a:spcPts val="210"/>
              </a:spcAft>
            </a:pPr>
            <a:r>
              <a:rPr lang="ru" sz="1400">
                <a:latin typeface="Times New Roman"/>
              </a:rPr>
              <a:t>Он поспешно убудет,</a:t>
            </a:r>
          </a:p>
          <a:p>
            <a:pPr indent="0">
              <a:spcAft>
                <a:spcPts val="210"/>
              </a:spcAft>
            </a:pPr>
            <a:r>
              <a:rPr lang="ru" sz="1400">
                <a:latin typeface="Times New Roman"/>
              </a:rPr>
              <a:t>Вот и на бок пора.</a:t>
            </a:r>
          </a:p>
          <a:p>
            <a:pPr marR="2296668" indent="0">
              <a:lnSpc>
                <a:spcPts val="1584"/>
              </a:lnSpc>
              <a:spcAft>
                <a:spcPts val="1050"/>
              </a:spcAft>
            </a:pPr>
            <a:r>
              <a:rPr lang="ru" sz="1400">
                <a:latin typeface="Times New Roman"/>
              </a:rPr>
              <a:t>Это молодость любит Подлинней вечера.</a:t>
            </a:r>
          </a:p>
          <a:p>
            <a:pPr marR="2296668" indent="0">
              <a:lnSpc>
                <a:spcPts val="1584"/>
              </a:lnSpc>
            </a:pPr>
            <a:r>
              <a:rPr lang="ru" sz="1400">
                <a:latin typeface="Times New Roman"/>
              </a:rPr>
              <a:t>А потом, хоть из пушки Громыхай под окном,</a:t>
            </a:r>
          </a:p>
          <a:p>
            <a:pPr marR="2296668" indent="0">
              <a:lnSpc>
                <a:spcPts val="1620"/>
              </a:lnSpc>
              <a:spcAft>
                <a:spcPts val="1050"/>
              </a:spcAft>
            </a:pPr>
            <a:r>
              <a:rPr lang="ru" sz="1400">
                <a:latin typeface="Times New Roman"/>
              </a:rPr>
              <a:t>Со слюной на подушке Спать готова и днем.</a:t>
            </a:r>
          </a:p>
          <a:p>
            <a:pPr marR="2296668" indent="0">
              <a:lnSpc>
                <a:spcPts val="1584"/>
              </a:lnSpc>
            </a:pPr>
            <a:r>
              <a:rPr lang="ru" sz="1400">
                <a:latin typeface="Times New Roman"/>
              </a:rPr>
              <a:t>Что, мол, счастье дневное -Не уйдет, подождет.</a:t>
            </a:r>
          </a:p>
          <a:p>
            <a:pPr indent="0">
              <a:spcAft>
                <a:spcPts val="210"/>
              </a:spcAft>
            </a:pPr>
            <a:r>
              <a:rPr lang="ru" sz="1400">
                <a:latin typeface="Times New Roman"/>
              </a:rPr>
              <a:t>Наше дело иное,</a:t>
            </a:r>
          </a:p>
          <a:p>
            <a:pPr indent="0"/>
            <a:r>
              <a:rPr lang="ru" sz="1400">
                <a:latin typeface="Times New Roman"/>
              </a:rPr>
              <a:t>Наш скупее расчет.</a:t>
            </a:r>
          </a:p>
        </p:txBody>
      </p:sp>
      <p:sp>
        <p:nvSpPr>
          <p:cNvPr id="6" name="Прямоугольник 5"/>
          <p:cNvSpPr/>
          <p:nvPr/>
        </p:nvSpPr>
        <p:spPr>
          <a:xfrm>
            <a:off x="697230" y="10122408"/>
            <a:ext cx="1042416" cy="132588"/>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38194" y="475488"/>
            <a:ext cx="171450" cy="144018"/>
          </a:xfrm>
          <a:prstGeom prst="rect">
            <a:avLst/>
          </a:prstGeom>
        </p:spPr>
        <p:txBody>
          <a:bodyPr wrap="none" lIns="0" tIns="0" rIns="0" bIns="0">
            <a:noAutofit/>
          </a:bodyPr>
          <a:lstStyle/>
          <a:p>
            <a:pPr indent="0"/>
            <a:r>
              <a:rPr lang="ru" sz="1100">
                <a:latin typeface="Times New Roman"/>
              </a:rPr>
              <a:t>23</a:t>
            </a:r>
          </a:p>
        </p:txBody>
      </p:sp>
      <p:sp>
        <p:nvSpPr>
          <p:cNvPr id="3" name="Прямоугольник 2"/>
          <p:cNvSpPr/>
          <p:nvPr/>
        </p:nvSpPr>
        <p:spPr>
          <a:xfrm>
            <a:off x="678942" y="827532"/>
            <a:ext cx="6503670" cy="406908"/>
          </a:xfrm>
          <a:prstGeom prst="rect">
            <a:avLst/>
          </a:prstGeom>
        </p:spPr>
        <p:txBody>
          <a:bodyPr lIns="0" tIns="0" rIns="0" bIns="0">
            <a:noAutofit/>
          </a:bodyPr>
          <a:lstStyle/>
          <a:p>
            <a:pPr indent="469900" algn="just">
              <a:lnSpc>
                <a:spcPts val="1638"/>
              </a:lnSpc>
              <a:spcAft>
                <a:spcPts val="1890"/>
              </a:spcAft>
            </a:pPr>
            <a:r>
              <a:rPr lang="ru" sz="1400">
                <a:latin typeface="Times New Roman"/>
              </a:rPr>
              <a:t>Только одним взглядом обменялись они со скрипачом, и незнакомец начал вместе с первыми звуками скрипки.</a:t>
            </a:r>
          </a:p>
        </p:txBody>
      </p:sp>
      <p:sp>
        <p:nvSpPr>
          <p:cNvPr id="4" name="Прямоугольник 3"/>
          <p:cNvSpPr/>
          <p:nvPr/>
        </p:nvSpPr>
        <p:spPr>
          <a:xfrm>
            <a:off x="669798" y="1623060"/>
            <a:ext cx="6519672" cy="8355330"/>
          </a:xfrm>
          <a:prstGeom prst="rect">
            <a:avLst/>
          </a:prstGeom>
        </p:spPr>
        <p:txBody>
          <a:bodyPr lIns="0" tIns="0" rIns="0" bIns="0">
            <a:noAutofit/>
          </a:bodyPr>
          <a:lstStyle/>
          <a:p>
            <a:pPr indent="469900" algn="just">
              <a:lnSpc>
                <a:spcPts val="1602"/>
              </a:lnSpc>
              <a:spcBef>
                <a:spcPts val="1890"/>
              </a:spcBef>
            </a:pPr>
            <a:r>
              <a:rPr lang="ru" sz="1400">
                <a:latin typeface="Times New Roman"/>
              </a:rPr>
              <a:t>Это было давно. Много с тех пор погибло старых родов и много разрушилось замков.</a:t>
            </a:r>
          </a:p>
          <a:p>
            <a:pPr indent="469900" algn="just">
              <a:lnSpc>
                <a:spcPts val="1602"/>
              </a:lnSpc>
            </a:pPr>
            <a:r>
              <a:rPr lang="ru" sz="1400">
                <a:latin typeface="Times New Roman"/>
              </a:rPr>
              <a:t>Тогда старый замок стоял еще на скале среди озера. И знали все вокруг, что озеро это бездонно, замок неприступен, а длинный железный мост на огромных блоках подымается на ночь.</a:t>
            </a:r>
          </a:p>
          <a:p>
            <a:pPr indent="469900" algn="just">
              <a:lnSpc>
                <a:spcPts val="1602"/>
              </a:lnSpc>
            </a:pPr>
            <a:r>
              <a:rPr lang="ru" sz="1400">
                <a:latin typeface="Times New Roman"/>
              </a:rPr>
              <a:t>Король изредка писал письма владельцу замка, называл его кузеном и предлагал ему титулы и почести. Но гордый князь, вместо благодарности, вешал королевских послов на зубцах своих башен. Он никого не боялся. Замок его был неприступен, и припасов в нем всегда могло бы хватить на десять лет.</a:t>
            </a:r>
          </a:p>
          <a:p>
            <a:pPr indent="469900" algn="just">
              <a:lnSpc>
                <a:spcPts val="1602"/>
              </a:lnSpc>
            </a:pPr>
            <a:r>
              <a:rPr lang="ru" sz="1400">
                <a:latin typeface="Times New Roman"/>
              </a:rPr>
              <a:t>Князь был знатен, силен и безумно смел, хотя и было ему шестьдесят лет. С веселым орлиным криком, страшный в кровавом свете смоляных факелов, мчался он впереди своих воинов ночью через мост, и внизу плескались волны, и стук лошадиных копыт раздавался как плеск. Тогда пылали деревни, плакали женщины, и богатые обозы купцов брались как добыча.</a:t>
            </a:r>
          </a:p>
          <a:p>
            <a:pPr indent="469900" algn="just">
              <a:lnSpc>
                <a:spcPts val="1602"/>
              </a:lnSpc>
            </a:pPr>
            <a:r>
              <a:rPr lang="ru" sz="1400">
                <a:latin typeface="Times New Roman"/>
              </a:rPr>
              <a:t>Никто не знает, зачем он женился. Разве мало ему было красивых дочерей его вассалов? Разве не выдали бы за него любую дочь из богатого древнего рода? Он праздновал дикую, кровавую свадьбу, пил вино, бросал челяди горстями брильянты и огромными, страшными, бесцветными глазами глядел на молодую жену. Она была дочерью скромного художника.</a:t>
            </a:r>
          </a:p>
          <a:p>
            <a:pPr indent="469900" algn="just">
              <a:lnSpc>
                <a:spcPts val="1602"/>
              </a:lnSpc>
            </a:pPr>
            <a:r>
              <a:rPr lang="ru" sz="1400">
                <a:latin typeface="Times New Roman"/>
              </a:rPr>
              <a:t>Прошел длинный год, и еще один, и еще один. Бледнела молодая жена, страшнее и бессоннее становились глаза князя. Пылали по ночам деревни. И у женщин, осужденных на смерть, одичалые псы выгрызали внутренности.</a:t>
            </a:r>
          </a:p>
          <a:p>
            <a:pPr indent="469900" algn="just">
              <a:lnSpc>
                <a:spcPts val="1602"/>
              </a:lnSpc>
            </a:pPr>
            <a:r>
              <a:rPr lang="ru" sz="1400">
                <a:latin typeface="Times New Roman"/>
              </a:rPr>
              <a:t>Тысячи глаз стерегли прекрасную женщину. Но была одна пара глаз, которая глядела на нее с нежной страстью и говорила ей: "Вот моя жизнь. Возьми, если нужно. Я люблю тебя!..”</a:t>
            </a:r>
          </a:p>
          <a:p>
            <a:pPr indent="469900" algn="just">
              <a:lnSpc>
                <a:spcPts val="1602"/>
              </a:lnSpc>
            </a:pPr>
            <a:r>
              <a:rPr lang="ru" sz="1400">
                <a:latin typeface="Times New Roman"/>
              </a:rPr>
              <a:t>Однажды, — так говорит темное предание,— князь возвратился с охоты и застал молодого пажа, стоявшего на коленях перед его женой. С </a:t>
            </a:r>
            <a:r>
              <a:rPr lang="ru" sz="1200">
                <a:latin typeface="Candara"/>
              </a:rPr>
              <a:t>1</a:t>
            </a:r>
            <a:r>
              <a:rPr lang="ru" sz="1400">
                <a:latin typeface="Times New Roman"/>
              </a:rPr>
              <a:t>зелел вывести пажа на двор и в упор выстрелил ему в правый глаз из арбалета.</a:t>
            </a:r>
          </a:p>
          <a:p>
            <a:pPr indent="469900" algn="just">
              <a:lnSpc>
                <a:spcPts val="1602"/>
              </a:lnSpc>
            </a:pPr>
            <a:r>
              <a:rPr lang="ru" sz="1400">
                <a:latin typeface="Times New Roman"/>
              </a:rPr>
              <a:t>Но жены он не тронул. Он собрал свою буйную, послушную шайку, одарил ее золотом, как царь, и сказал:</a:t>
            </a:r>
          </a:p>
          <a:p>
            <a:pPr indent="469900" algn="just">
              <a:lnSpc>
                <a:spcPts val="1602"/>
              </a:lnSpc>
            </a:pPr>
            <a:r>
              <a:rPr lang="ru" sz="1400">
                <a:latin typeface="Times New Roman"/>
              </a:rPr>
              <a:t>— Вы все свободны. Уезжайте.</a:t>
            </a:r>
          </a:p>
          <a:p>
            <a:pPr indent="469900" algn="just">
              <a:lnSpc>
                <a:spcPts val="1602"/>
              </a:lnSpc>
            </a:pPr>
            <a:r>
              <a:rPr lang="ru" sz="1400">
                <a:latin typeface="Times New Roman"/>
              </a:rPr>
              <a:t>И когда последний из них переехал на тот берег, князь своими руками поднял на визжащих блоках кверху железный мост, оборвал цепь, обломал блок и запер тяжелые ворота замка.</a:t>
            </a:r>
          </a:p>
          <a:p>
            <a:pPr indent="469900" algn="just">
              <a:lnSpc>
                <a:spcPts val="1602"/>
              </a:lnSpc>
            </a:pPr>
            <a:r>
              <a:rPr lang="ru" sz="1400">
                <a:latin typeface="Times New Roman"/>
              </a:rPr>
              <a:t>А когда последние из его шайки обернулись назад на замок, они увидели, как в башне, в самом верхнем окне, показался князь и как он бросил в бездонное озеро огромный железный ключ от ворот замка.</a:t>
            </a:r>
          </a:p>
          <a:p>
            <a:pPr indent="469900" algn="just">
              <a:lnSpc>
                <a:spcPts val="1602"/>
              </a:lnSpc>
            </a:pPr>
            <a:r>
              <a:rPr lang="ru" sz="1400">
                <a:latin typeface="Times New Roman"/>
              </a:rPr>
              <a:t>И проходили годы за годами. Одиноко стоял среди озера старый, грозный замок. Никто не узнал его тайны. Теперь там одни развалины, мох и мусор, зеленые ящерицы, дикие благоуханные каприфолии... Что было с этими людьми? Много ли длились их мучения? Кто мучился больше?</a:t>
            </a:r>
          </a:p>
        </p:txBody>
      </p:sp>
      <p:sp>
        <p:nvSpPr>
          <p:cNvPr id="5" name="Прямоугольник 4"/>
          <p:cNvSpPr/>
          <p:nvPr/>
        </p:nvSpPr>
        <p:spPr>
          <a:xfrm>
            <a:off x="674370" y="10110978"/>
            <a:ext cx="1042416" cy="132588"/>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45052" y="475488"/>
            <a:ext cx="178308" cy="141732"/>
          </a:xfrm>
          <a:prstGeom prst="rect">
            <a:avLst/>
          </a:prstGeom>
        </p:spPr>
        <p:txBody>
          <a:bodyPr wrap="none" lIns="0" tIns="0" rIns="0" bIns="0">
            <a:noAutofit/>
          </a:bodyPr>
          <a:lstStyle/>
          <a:p>
            <a:pPr indent="0"/>
            <a:r>
              <a:rPr lang="ru" sz="1100">
                <a:latin typeface="Times New Roman"/>
              </a:rPr>
              <a:t>24</a:t>
            </a:r>
          </a:p>
        </p:txBody>
      </p:sp>
      <p:sp>
        <p:nvSpPr>
          <p:cNvPr id="3" name="Прямоугольник 2"/>
          <p:cNvSpPr/>
          <p:nvPr/>
        </p:nvSpPr>
        <p:spPr>
          <a:xfrm>
            <a:off x="681228" y="834390"/>
            <a:ext cx="6512814" cy="1808226"/>
          </a:xfrm>
          <a:prstGeom prst="rect">
            <a:avLst/>
          </a:prstGeom>
        </p:spPr>
        <p:txBody>
          <a:bodyPr lIns="0" tIns="0" rIns="0" bIns="0">
            <a:noAutofit/>
          </a:bodyPr>
          <a:lstStyle/>
          <a:p>
            <a:pPr indent="469900" algn="just">
              <a:lnSpc>
                <a:spcPts val="1620"/>
              </a:lnSpc>
            </a:pPr>
            <a:r>
              <a:rPr lang="ru" sz="1400">
                <a:latin typeface="Times New Roman"/>
              </a:rPr>
              <a:t>Никто, никто не узнал этой тайны. Тихо плещутся волны о каменные своды... Слышится в этом плеске давний, страшный топот лошадиных копыт. Никто не узнает тайны.</a:t>
            </a:r>
          </a:p>
          <a:p>
            <a:pPr indent="469900" algn="just">
              <a:lnSpc>
                <a:spcPts val="1620"/>
              </a:lnSpc>
            </a:pPr>
            <a:r>
              <a:rPr lang="ru" sz="1400">
                <a:latin typeface="Times New Roman"/>
              </a:rPr>
              <a:t>Тихо, тихо плещутся волны...</a:t>
            </a:r>
          </a:p>
          <a:p>
            <a:pPr indent="469900" algn="just">
              <a:lnSpc>
                <a:spcPts val="1620"/>
              </a:lnSpc>
            </a:pPr>
            <a:r>
              <a:rPr lang="ru" sz="1400">
                <a:latin typeface="Times New Roman"/>
              </a:rPr>
              <a:t>Оба умолкли вместе — и скрипач и импровизатор. И среди всеобщей чуткой тишины меценат сказал, презрительно фыркнув:</a:t>
            </a:r>
          </a:p>
          <a:p>
            <a:pPr indent="469900" algn="just">
              <a:lnSpc>
                <a:spcPts val="1620"/>
              </a:lnSpc>
              <a:spcAft>
                <a:spcPts val="1050"/>
              </a:spcAft>
            </a:pPr>
            <a:r>
              <a:rPr lang="ru" sz="1400">
                <a:latin typeface="Times New Roman"/>
              </a:rPr>
              <a:t>— Все? Н-да-а. Немного, но жалостно.</a:t>
            </a:r>
          </a:p>
          <a:p>
            <a:pPr indent="0"/>
            <a:r>
              <a:rPr lang="ru" sz="1400">
                <a:latin typeface="Times New Roman"/>
              </a:rPr>
              <a:t>1906</a:t>
            </a:r>
          </a:p>
        </p:txBody>
      </p:sp>
      <p:sp>
        <p:nvSpPr>
          <p:cNvPr id="4" name="Прямоугольник 3"/>
          <p:cNvSpPr/>
          <p:nvPr/>
        </p:nvSpPr>
        <p:spPr>
          <a:xfrm>
            <a:off x="692658" y="10115550"/>
            <a:ext cx="1042416" cy="132588"/>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77056" y="470916"/>
            <a:ext cx="100584" cy="141732"/>
          </a:xfrm>
          <a:prstGeom prst="rect">
            <a:avLst/>
          </a:prstGeom>
        </p:spPr>
        <p:txBody>
          <a:bodyPr wrap="none" lIns="0" tIns="0" rIns="0" bIns="0">
            <a:noAutofit/>
          </a:bodyPr>
          <a:lstStyle/>
          <a:p>
            <a:pPr indent="0"/>
            <a:r>
              <a:rPr lang="ru" sz="1100">
                <a:latin typeface="Times New Roman"/>
              </a:rPr>
              <a:t>6</a:t>
            </a:r>
          </a:p>
        </p:txBody>
      </p:sp>
      <p:sp>
        <p:nvSpPr>
          <p:cNvPr id="3" name="Прямоугольник 2"/>
          <p:cNvSpPr/>
          <p:nvPr/>
        </p:nvSpPr>
        <p:spPr>
          <a:xfrm>
            <a:off x="674370" y="1033272"/>
            <a:ext cx="2356866" cy="1403604"/>
          </a:xfrm>
          <a:prstGeom prst="rect">
            <a:avLst/>
          </a:prstGeom>
        </p:spPr>
        <p:txBody>
          <a:bodyPr lIns="0" tIns="0" rIns="0" bIns="0">
            <a:noAutofit/>
          </a:bodyPr>
          <a:lstStyle/>
          <a:p>
            <a:pPr indent="0">
              <a:lnSpc>
                <a:spcPts val="1620"/>
              </a:lnSpc>
            </a:pPr>
            <a:r>
              <a:rPr lang="ru" sz="1400">
                <a:latin typeface="Times New Roman"/>
              </a:rPr>
              <a:t>И другой распорядок Тех же суток у нас.</a:t>
            </a:r>
          </a:p>
          <a:p>
            <a:pPr indent="0">
              <a:lnSpc>
                <a:spcPts val="1620"/>
              </a:lnSpc>
              <a:spcAft>
                <a:spcPts val="2100"/>
              </a:spcAft>
            </a:pPr>
            <a:r>
              <a:rPr lang="ru" sz="1400">
                <a:latin typeface="Times New Roman"/>
              </a:rPr>
              <a:t>Так он дорог, так сладок, Ранней бодрости час.</a:t>
            </a:r>
          </a:p>
          <a:p>
            <a:pPr indent="0">
              <a:spcAft>
                <a:spcPts val="1470"/>
              </a:spcAft>
            </a:pPr>
            <a:r>
              <a:rPr lang="ru" sz="1400" b="1">
                <a:latin typeface="Times New Roman"/>
              </a:rPr>
              <a:t>КОНСТАНТИН СИМОНОВ</a:t>
            </a:r>
          </a:p>
        </p:txBody>
      </p:sp>
      <p:sp>
        <p:nvSpPr>
          <p:cNvPr id="4" name="Прямоугольник 3"/>
          <p:cNvSpPr/>
          <p:nvPr/>
        </p:nvSpPr>
        <p:spPr>
          <a:xfrm>
            <a:off x="674370" y="2681478"/>
            <a:ext cx="3925062" cy="1188720"/>
          </a:xfrm>
          <a:prstGeom prst="rect">
            <a:avLst/>
          </a:prstGeom>
        </p:spPr>
        <p:txBody>
          <a:bodyPr lIns="0" tIns="0" rIns="0" bIns="0">
            <a:noAutofit/>
          </a:bodyPr>
          <a:lstStyle/>
          <a:p>
            <a:pPr indent="0" algn="ctr">
              <a:spcBef>
                <a:spcPts val="1470"/>
              </a:spcBef>
              <a:spcAft>
                <a:spcPts val="1470"/>
              </a:spcAft>
            </a:pPr>
            <a:r>
              <a:rPr lang="ru" sz="1400" b="1">
                <a:latin typeface="Times New Roman"/>
              </a:rPr>
              <a:t>ФОТОГРАФИЯ</a:t>
            </a:r>
          </a:p>
          <a:p>
            <a:pPr indent="0">
              <a:lnSpc>
                <a:spcPts val="1602"/>
              </a:lnSpc>
            </a:pPr>
            <a:r>
              <a:rPr lang="ru" sz="1400">
                <a:latin typeface="Times New Roman"/>
              </a:rPr>
              <a:t>Я твоих фотографий в дорогу не брал:</a:t>
            </a:r>
          </a:p>
          <a:p>
            <a:pPr indent="0">
              <a:lnSpc>
                <a:spcPts val="1602"/>
              </a:lnSpc>
            </a:pPr>
            <a:r>
              <a:rPr lang="ru" sz="1400">
                <a:latin typeface="Times New Roman"/>
              </a:rPr>
              <a:t>Все равно и без них - если вспомним - приедем.</a:t>
            </a:r>
          </a:p>
          <a:p>
            <a:pPr indent="0">
              <a:lnSpc>
                <a:spcPts val="1602"/>
              </a:lnSpc>
            </a:pPr>
            <a:r>
              <a:rPr lang="ru" sz="1400">
                <a:latin typeface="Times New Roman"/>
              </a:rPr>
              <a:t>На четвертые сутки, давно переехав Урал,</a:t>
            </a:r>
          </a:p>
          <a:p>
            <a:pPr indent="0">
              <a:lnSpc>
                <a:spcPts val="1602"/>
              </a:lnSpc>
              <a:spcAft>
                <a:spcPts val="1050"/>
              </a:spcAft>
            </a:pPr>
            <a:r>
              <a:rPr lang="ru" sz="1400">
                <a:latin typeface="Times New Roman"/>
              </a:rPr>
              <a:t>Я в тоске не показывал их любопытным соседям.</a:t>
            </a:r>
          </a:p>
        </p:txBody>
      </p:sp>
      <p:sp>
        <p:nvSpPr>
          <p:cNvPr id="5" name="Прямоугольник 4"/>
          <p:cNvSpPr/>
          <p:nvPr/>
        </p:nvSpPr>
        <p:spPr>
          <a:xfrm>
            <a:off x="683514" y="4107942"/>
            <a:ext cx="4272534" cy="4069080"/>
          </a:xfrm>
          <a:prstGeom prst="rect">
            <a:avLst/>
          </a:prstGeom>
        </p:spPr>
        <p:txBody>
          <a:bodyPr lIns="0" tIns="0" rIns="0" bIns="0">
            <a:noAutofit/>
          </a:bodyPr>
          <a:lstStyle/>
          <a:p>
            <a:pPr indent="0">
              <a:lnSpc>
                <a:spcPts val="1602"/>
              </a:lnSpc>
              <a:spcBef>
                <a:spcPts val="1050"/>
              </a:spcBef>
            </a:pPr>
            <a:r>
              <a:rPr lang="ru" sz="1400">
                <a:latin typeface="Times New Roman"/>
              </a:rPr>
              <a:t>Никогда не забуду после боя палатку в тылу,</a:t>
            </a:r>
          </a:p>
          <a:p>
            <a:pPr indent="0">
              <a:lnSpc>
                <a:spcPts val="1602"/>
              </a:lnSpc>
            </a:pPr>
            <a:r>
              <a:rPr lang="ru" sz="1400">
                <a:latin typeface="Times New Roman"/>
              </a:rPr>
              <a:t>Между сумками, саблями и термосами,</a:t>
            </a:r>
          </a:p>
          <a:p>
            <a:pPr indent="0">
              <a:lnSpc>
                <a:spcPts val="1602"/>
              </a:lnSpc>
            </a:pPr>
            <a:r>
              <a:rPr lang="ru" sz="1400">
                <a:latin typeface="Times New Roman"/>
              </a:rPr>
              <a:t>В груде ржавых трофеев, на пыльном полу,</a:t>
            </a:r>
          </a:p>
          <a:p>
            <a:pPr indent="0">
              <a:lnSpc>
                <a:spcPts val="1602"/>
              </a:lnSpc>
              <a:spcAft>
                <a:spcPts val="1050"/>
              </a:spcAft>
            </a:pPr>
            <a:r>
              <a:rPr lang="ru" sz="1400">
                <a:latin typeface="Times New Roman"/>
              </a:rPr>
              <a:t>Фотографии женщин с чужими косыми глазами.</a:t>
            </a:r>
          </a:p>
          <a:p>
            <a:pPr indent="0">
              <a:lnSpc>
                <a:spcPts val="1602"/>
              </a:lnSpc>
            </a:pPr>
            <a:r>
              <a:rPr lang="ru" sz="1400">
                <a:latin typeface="Times New Roman"/>
              </a:rPr>
              <a:t>Они молча стояли у картонных домов для любви,</a:t>
            </a:r>
          </a:p>
          <a:p>
            <a:pPr indent="0">
              <a:lnSpc>
                <a:spcPts val="1602"/>
              </a:lnSpc>
            </a:pPr>
            <a:r>
              <a:rPr lang="ru" sz="1400">
                <a:latin typeface="Times New Roman"/>
              </a:rPr>
              <a:t>У цветных абажуров с черным чертиком, с шелковой</a:t>
            </a:r>
          </a:p>
          <a:p>
            <a:pPr marL="3440684" indent="0">
              <a:lnSpc>
                <a:spcPts val="1602"/>
              </a:lnSpc>
            </a:pPr>
            <a:r>
              <a:rPr lang="ru" sz="1400">
                <a:latin typeface="Times New Roman"/>
              </a:rPr>
              <a:t>рыбкой:</a:t>
            </a:r>
          </a:p>
          <a:p>
            <a:pPr indent="0">
              <a:lnSpc>
                <a:spcPts val="1602"/>
              </a:lnSpc>
            </a:pPr>
            <a:r>
              <a:rPr lang="ru" sz="1400">
                <a:latin typeface="Times New Roman"/>
              </a:rPr>
              <a:t>И на всех фотографиях, даже на тех, что в крови,</a:t>
            </a:r>
          </a:p>
          <a:p>
            <a:pPr indent="0">
              <a:lnSpc>
                <a:spcPts val="1602"/>
              </a:lnSpc>
              <a:spcAft>
                <a:spcPts val="1050"/>
              </a:spcAft>
            </a:pPr>
            <a:r>
              <a:rPr lang="ru" sz="1400">
                <a:latin typeface="Times New Roman"/>
              </a:rPr>
              <a:t>Снизу вверх улыбались запоздалой бумажной улыбкой.</a:t>
            </a:r>
          </a:p>
          <a:p>
            <a:pPr indent="0">
              <a:lnSpc>
                <a:spcPts val="1584"/>
              </a:lnSpc>
            </a:pPr>
            <a:r>
              <a:rPr lang="ru" sz="1400">
                <a:latin typeface="Times New Roman"/>
              </a:rPr>
              <a:t>Взяв из груды одну, равнодушно сказать: "Недурна”, Уронить, чтоб опять из-под ног, улыбаясь, глядела.</a:t>
            </a:r>
          </a:p>
          <a:p>
            <a:pPr indent="0">
              <a:lnSpc>
                <a:spcPts val="1584"/>
              </a:lnSpc>
            </a:pPr>
            <a:r>
              <a:rPr lang="ru" sz="1400">
                <a:latin typeface="Times New Roman"/>
              </a:rPr>
              <a:t>Нет, не черствое сердце, а просто война:</a:t>
            </a:r>
          </a:p>
          <a:p>
            <a:pPr indent="0">
              <a:lnSpc>
                <a:spcPts val="1584"/>
              </a:lnSpc>
              <a:spcAft>
                <a:spcPts val="1050"/>
              </a:spcAft>
            </a:pPr>
            <a:r>
              <a:rPr lang="ru" sz="1400">
                <a:latin typeface="Times New Roman"/>
              </a:rPr>
              <a:t>До чужих сувениров нам не было дела.</a:t>
            </a:r>
          </a:p>
          <a:p>
            <a:pPr indent="0">
              <a:lnSpc>
                <a:spcPts val="1620"/>
              </a:lnSpc>
            </a:pPr>
            <a:r>
              <a:rPr lang="ru" sz="1400">
                <a:latin typeface="Times New Roman"/>
              </a:rPr>
              <a:t>Я не брал фотографий. В дороге на что они мне?</a:t>
            </a:r>
          </a:p>
          <a:p>
            <a:pPr indent="0">
              <a:lnSpc>
                <a:spcPts val="1620"/>
              </a:lnSpc>
            </a:pPr>
            <a:r>
              <a:rPr lang="ru" sz="1400">
                <a:latin typeface="Times New Roman"/>
              </a:rPr>
              <a:t>И опять не возьму их. А ты, не ревнуя,</a:t>
            </a:r>
          </a:p>
          <a:p>
            <a:pPr indent="0">
              <a:lnSpc>
                <a:spcPts val="1620"/>
              </a:lnSpc>
            </a:pPr>
            <a:r>
              <a:rPr lang="ru" sz="1400">
                <a:latin typeface="Times New Roman"/>
              </a:rPr>
              <a:t>На минуту попробуй увидеть, хотя бы во сне,</a:t>
            </a:r>
          </a:p>
          <a:p>
            <a:pPr indent="0">
              <a:lnSpc>
                <a:spcPts val="1620"/>
              </a:lnSpc>
              <a:spcAft>
                <a:spcPts val="1680"/>
              </a:spcAft>
            </a:pPr>
            <a:r>
              <a:rPr lang="ru" sz="1400">
                <a:latin typeface="Times New Roman"/>
              </a:rPr>
              <a:t>Пыльный пол под ногами, чужую палатку штабную.</a:t>
            </a:r>
          </a:p>
        </p:txBody>
      </p:sp>
      <p:sp>
        <p:nvSpPr>
          <p:cNvPr id="6" name="Прямоугольник 5"/>
          <p:cNvSpPr/>
          <p:nvPr/>
        </p:nvSpPr>
        <p:spPr>
          <a:xfrm>
            <a:off x="697230" y="8519922"/>
            <a:ext cx="1504188" cy="642366"/>
          </a:xfrm>
          <a:prstGeom prst="rect">
            <a:avLst/>
          </a:prstGeom>
        </p:spPr>
        <p:txBody>
          <a:bodyPr lIns="0" tIns="0" rIns="0" bIns="0">
            <a:noAutofit/>
          </a:bodyPr>
          <a:lstStyle/>
          <a:p>
            <a:pPr indent="0">
              <a:lnSpc>
                <a:spcPts val="3420"/>
              </a:lnSpc>
              <a:spcBef>
                <a:spcPts val="1680"/>
              </a:spcBef>
            </a:pPr>
            <a:r>
              <a:rPr lang="ru" sz="1400" b="1">
                <a:latin typeface="Times New Roman"/>
              </a:rPr>
              <a:t>Ольга Берггольц </a:t>
            </a:r>
            <a:r>
              <a:rPr lang="ru" sz="1500" b="1" i="1">
                <a:latin typeface="Times New Roman"/>
              </a:rPr>
              <a:t>Отрывок</a:t>
            </a:r>
          </a:p>
        </p:txBody>
      </p:sp>
      <p:sp>
        <p:nvSpPr>
          <p:cNvPr id="7" name="Прямоугольник 6"/>
          <p:cNvSpPr/>
          <p:nvPr/>
        </p:nvSpPr>
        <p:spPr>
          <a:xfrm>
            <a:off x="2985516" y="8739378"/>
            <a:ext cx="1917954" cy="205740"/>
          </a:xfrm>
          <a:prstGeom prst="rect">
            <a:avLst/>
          </a:prstGeom>
        </p:spPr>
        <p:txBody>
          <a:bodyPr wrap="none" lIns="0" tIns="0" rIns="0" bIns="0">
            <a:noAutofit/>
          </a:bodyPr>
          <a:lstStyle/>
          <a:p>
            <a:pPr indent="0"/>
            <a:r>
              <a:rPr lang="ru" sz="1400" b="1">
                <a:latin typeface="Times New Roman"/>
              </a:rPr>
              <a:t>Ленинградская поэма</a:t>
            </a:r>
          </a:p>
        </p:txBody>
      </p:sp>
      <p:sp>
        <p:nvSpPr>
          <p:cNvPr id="8" name="Прямоугольник 7"/>
          <p:cNvSpPr/>
          <p:nvPr/>
        </p:nvSpPr>
        <p:spPr>
          <a:xfrm>
            <a:off x="697230" y="9379458"/>
            <a:ext cx="2452878" cy="429768"/>
          </a:xfrm>
          <a:prstGeom prst="rect">
            <a:avLst/>
          </a:prstGeom>
        </p:spPr>
        <p:txBody>
          <a:bodyPr lIns="0" tIns="0" rIns="0" bIns="0">
            <a:noAutofit/>
          </a:bodyPr>
          <a:lstStyle/>
          <a:p>
            <a:pPr indent="0">
              <a:lnSpc>
                <a:spcPts val="1728"/>
              </a:lnSpc>
            </a:pPr>
            <a:r>
              <a:rPr lang="ru" sz="1400">
                <a:latin typeface="Times New Roman"/>
              </a:rPr>
              <a:t>Вот так, исполнены любви, из-за кольца, из тьмы разлуки</a:t>
            </a:r>
          </a:p>
        </p:txBody>
      </p:sp>
      <p:sp>
        <p:nvSpPr>
          <p:cNvPr id="9" name="Прямоугольник 8"/>
          <p:cNvSpPr/>
          <p:nvPr/>
        </p:nvSpPr>
        <p:spPr>
          <a:xfrm>
            <a:off x="694944" y="10122408"/>
            <a:ext cx="1042416"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83914" y="454914"/>
            <a:ext cx="100584" cy="146304"/>
          </a:xfrm>
          <a:prstGeom prst="rect">
            <a:avLst/>
          </a:prstGeom>
        </p:spPr>
        <p:txBody>
          <a:bodyPr wrap="none" lIns="0" tIns="0" rIns="0" bIns="0">
            <a:noAutofit/>
          </a:bodyPr>
          <a:lstStyle/>
          <a:p>
            <a:pPr indent="0"/>
            <a:r>
              <a:rPr lang="ru" sz="1100">
                <a:latin typeface="Times New Roman"/>
              </a:rPr>
              <a:t>7</a:t>
            </a:r>
          </a:p>
        </p:txBody>
      </p:sp>
      <p:sp>
        <p:nvSpPr>
          <p:cNvPr id="3" name="Прямоугольник 2"/>
          <p:cNvSpPr/>
          <p:nvPr/>
        </p:nvSpPr>
        <p:spPr>
          <a:xfrm>
            <a:off x="678942" y="813816"/>
            <a:ext cx="2923794" cy="8961120"/>
          </a:xfrm>
          <a:prstGeom prst="rect">
            <a:avLst/>
          </a:prstGeom>
        </p:spPr>
        <p:txBody>
          <a:bodyPr lIns="0" tIns="0" rIns="0" bIns="0">
            <a:noAutofit/>
          </a:bodyPr>
          <a:lstStyle/>
          <a:p>
            <a:pPr indent="0">
              <a:lnSpc>
                <a:spcPts val="1728"/>
              </a:lnSpc>
            </a:pPr>
            <a:r>
              <a:rPr lang="ru" sz="1400">
                <a:latin typeface="Times New Roman"/>
              </a:rPr>
              <a:t>друзья твердили нам: «Живи!», друзья протягивали руки. Оледеневшие, в огне, в крови, пронизанные светом, они вручили вам и мне единой жизни эстафету.</a:t>
            </a:r>
          </a:p>
          <a:p>
            <a:pPr indent="0">
              <a:lnSpc>
                <a:spcPts val="1728"/>
              </a:lnSpc>
            </a:pPr>
            <a:r>
              <a:rPr lang="ru" sz="1400">
                <a:latin typeface="Times New Roman"/>
              </a:rPr>
              <a:t>Безмерно счастие моё.</a:t>
            </a:r>
          </a:p>
          <a:p>
            <a:pPr indent="0">
              <a:lnSpc>
                <a:spcPts val="1710"/>
              </a:lnSpc>
            </a:pPr>
            <a:r>
              <a:rPr lang="ru" sz="1400">
                <a:latin typeface="Times New Roman"/>
              </a:rPr>
              <a:t>Спокойно говорю в ответ им: «Друзья, мы приняли её, мы держим вашу эстафету.</a:t>
            </a:r>
          </a:p>
          <a:p>
            <a:pPr indent="0">
              <a:lnSpc>
                <a:spcPts val="1728"/>
              </a:lnSpc>
              <a:spcAft>
                <a:spcPts val="1050"/>
              </a:spcAft>
            </a:pPr>
            <a:r>
              <a:rPr lang="ru" sz="1400">
                <a:latin typeface="Times New Roman"/>
              </a:rPr>
              <a:t>Мы с ней прошли сквозь дни зимы. В давящей мгле её страданий всей силой сердца жили мы, всем светом творческих дерзаний.</a:t>
            </a:r>
          </a:p>
          <a:p>
            <a:pPr indent="0">
              <a:lnSpc>
                <a:spcPts val="1728"/>
              </a:lnSpc>
              <a:spcAft>
                <a:spcPts val="1050"/>
              </a:spcAft>
            </a:pPr>
            <a:r>
              <a:rPr lang="ru" sz="1400">
                <a:latin typeface="Times New Roman"/>
              </a:rPr>
              <a:t>Да, мы не скроем: в эти дни мы ели клей, потом ремни; но, съев похлёбку из ремней, вставал к станку упрямый мастер, чтобы точить орудий части, необходимые войне.</a:t>
            </a:r>
          </a:p>
          <a:p>
            <a:pPr indent="0">
              <a:lnSpc>
                <a:spcPts val="1692"/>
              </a:lnSpc>
            </a:pPr>
            <a:r>
              <a:rPr lang="ru" sz="1400">
                <a:latin typeface="Times New Roman"/>
              </a:rPr>
              <a:t>Но он точил, пока рука могла производить движенья.</a:t>
            </a:r>
          </a:p>
          <a:p>
            <a:pPr indent="0">
              <a:lnSpc>
                <a:spcPts val="1728"/>
              </a:lnSpc>
              <a:spcAft>
                <a:spcPts val="1050"/>
              </a:spcAft>
            </a:pPr>
            <a:r>
              <a:rPr lang="ru" sz="1400">
                <a:latin typeface="Times New Roman"/>
              </a:rPr>
              <a:t>И если падал - у станка, как падает солдат в сраженье.</a:t>
            </a:r>
          </a:p>
          <a:p>
            <a:pPr indent="0">
              <a:lnSpc>
                <a:spcPts val="1728"/>
              </a:lnSpc>
              <a:spcAft>
                <a:spcPts val="1050"/>
              </a:spcAft>
            </a:pPr>
            <a:r>
              <a:rPr lang="ru" sz="1400">
                <a:latin typeface="Times New Roman"/>
              </a:rPr>
              <a:t>Но люди слушали стихи, как никогда, - с глубокой верой, в квартирах чёрных, как пещеры, у репродукторов глухих.</a:t>
            </a:r>
          </a:p>
          <a:p>
            <a:pPr indent="0">
              <a:lnSpc>
                <a:spcPts val="1710"/>
              </a:lnSpc>
            </a:pPr>
            <a:r>
              <a:rPr lang="ru" sz="1400">
                <a:latin typeface="Times New Roman"/>
              </a:rPr>
              <a:t>И обмерзающей рукой, перед коптилкой, в стуже адской, гравировал гравёр седой особый орден - ленинградский. Колючей проволокой он, как будто бы венцом терновым, кругом - по краю - обведён, блокады символом суровым.</a:t>
            </a:r>
          </a:p>
          <a:p>
            <a:pPr indent="0">
              <a:lnSpc>
                <a:spcPts val="1710"/>
              </a:lnSpc>
            </a:pPr>
            <a:r>
              <a:rPr lang="ru" sz="1400">
                <a:latin typeface="Times New Roman"/>
              </a:rPr>
              <a:t>В кольце, плечом к плечу, втроём -</a:t>
            </a:r>
          </a:p>
        </p:txBody>
      </p:sp>
      <p:sp>
        <p:nvSpPr>
          <p:cNvPr id="4" name="Прямоугольник 3"/>
          <p:cNvSpPr/>
          <p:nvPr/>
        </p:nvSpPr>
        <p:spPr>
          <a:xfrm>
            <a:off x="685800" y="10101834"/>
            <a:ext cx="1042416" cy="128016"/>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911346" y="475488"/>
            <a:ext cx="93726" cy="144018"/>
          </a:xfrm>
          <a:prstGeom prst="rect">
            <a:avLst/>
          </a:prstGeom>
        </p:spPr>
        <p:txBody>
          <a:bodyPr wrap="none" lIns="0" tIns="0" rIns="0" bIns="0">
            <a:noAutofit/>
          </a:bodyPr>
          <a:lstStyle/>
          <a:p>
            <a:pPr indent="0"/>
            <a:r>
              <a:rPr lang="ru" sz="1100">
                <a:latin typeface="Times New Roman"/>
              </a:rPr>
              <a:t>8</a:t>
            </a:r>
          </a:p>
        </p:txBody>
      </p:sp>
      <p:sp>
        <p:nvSpPr>
          <p:cNvPr id="3" name="Прямоугольник 2"/>
          <p:cNvSpPr/>
          <p:nvPr/>
        </p:nvSpPr>
        <p:spPr>
          <a:xfrm>
            <a:off x="708660" y="836676"/>
            <a:ext cx="2628900" cy="2843784"/>
          </a:xfrm>
          <a:prstGeom prst="rect">
            <a:avLst/>
          </a:prstGeom>
        </p:spPr>
        <p:txBody>
          <a:bodyPr lIns="0" tIns="0" rIns="0" bIns="0">
            <a:noAutofit/>
          </a:bodyPr>
          <a:lstStyle/>
          <a:p>
            <a:pPr marR="140970" indent="0">
              <a:lnSpc>
                <a:spcPts val="1728"/>
              </a:lnSpc>
            </a:pPr>
            <a:r>
              <a:rPr lang="ru" sz="1400">
                <a:latin typeface="Times New Roman"/>
              </a:rPr>
              <a:t>ребёнок, женщина, мужчина, под бомбами, как под дождём, стоят, глаза к зениту вскинув.</a:t>
            </a:r>
          </a:p>
          <a:p>
            <a:pPr marR="140970" indent="0">
              <a:lnSpc>
                <a:spcPts val="1728"/>
              </a:lnSpc>
            </a:pPr>
            <a:r>
              <a:rPr lang="ru" sz="1400">
                <a:latin typeface="Times New Roman"/>
              </a:rPr>
              <a:t>И надпись сердцу дорога, -она гласит не о награде, она спокойна и строга:</a:t>
            </a:r>
          </a:p>
          <a:p>
            <a:pPr indent="0">
              <a:lnSpc>
                <a:spcPts val="1728"/>
              </a:lnSpc>
            </a:pPr>
            <a:r>
              <a:rPr lang="ru" sz="1400">
                <a:latin typeface="Times New Roman"/>
              </a:rPr>
              <a:t>«Я жил зимою в Ленинграде». Гравёр не получал заказ.</a:t>
            </a:r>
          </a:p>
          <a:p>
            <a:pPr indent="0">
              <a:lnSpc>
                <a:spcPts val="1728"/>
              </a:lnSpc>
              <a:spcAft>
                <a:spcPts val="1050"/>
              </a:spcAft>
            </a:pPr>
            <a:r>
              <a:rPr lang="ru" sz="1400">
                <a:latin typeface="Times New Roman"/>
              </a:rPr>
              <a:t>Он просто верил - это надо, для тех, кто борется, для нас, кто должен выдержать блокаду.</a:t>
            </a:r>
          </a:p>
          <a:p>
            <a:pPr indent="0">
              <a:spcAft>
                <a:spcPts val="3570"/>
              </a:spcAft>
            </a:pPr>
            <a:r>
              <a:rPr lang="ru" sz="1400">
                <a:latin typeface="Times New Roman"/>
              </a:rPr>
              <a:t>Июнь - июль 1942, Ленинград</a:t>
            </a:r>
          </a:p>
        </p:txBody>
      </p:sp>
      <p:sp>
        <p:nvSpPr>
          <p:cNvPr id="4" name="Прямоугольник 3"/>
          <p:cNvSpPr/>
          <p:nvPr/>
        </p:nvSpPr>
        <p:spPr>
          <a:xfrm>
            <a:off x="717804" y="4279392"/>
            <a:ext cx="6517386" cy="5385816"/>
          </a:xfrm>
          <a:prstGeom prst="rect">
            <a:avLst/>
          </a:prstGeom>
        </p:spPr>
        <p:txBody>
          <a:bodyPr lIns="0" tIns="0" rIns="0" bIns="0">
            <a:noAutofit/>
          </a:bodyPr>
          <a:lstStyle/>
          <a:p>
            <a:pPr indent="0">
              <a:spcBef>
                <a:spcPts val="3570"/>
              </a:spcBef>
              <a:spcAft>
                <a:spcPts val="1050"/>
              </a:spcAft>
            </a:pPr>
            <a:r>
              <a:rPr lang="ru" sz="1400" b="1">
                <a:latin typeface="Times New Roman"/>
              </a:rPr>
              <a:t>Илья Оренбург.</a:t>
            </a:r>
          </a:p>
          <a:p>
            <a:pPr marL="1032256" indent="0">
              <a:spcAft>
                <a:spcPts val="1050"/>
              </a:spcAft>
            </a:pPr>
            <a:r>
              <a:rPr lang="ru" sz="1400" b="1">
                <a:latin typeface="Times New Roman"/>
              </a:rPr>
              <a:t>Путь к Германии </a:t>
            </a:r>
            <a:r>
              <a:rPr lang="ru" sz="1400">
                <a:latin typeface="Times New Roman"/>
              </a:rPr>
              <a:t>(газета «Красная звезда», 20 июля 1944 года)</a:t>
            </a:r>
          </a:p>
          <a:p>
            <a:pPr indent="482600" algn="just">
              <a:lnSpc>
                <a:spcPts val="1584"/>
              </a:lnSpc>
            </a:pPr>
            <a:r>
              <a:rPr lang="ru" sz="1400">
                <a:latin typeface="Times New Roman"/>
              </a:rPr>
              <a:t>Истребление немецких дивизий, попавших в «Минский котел», длилось около недели. Немцы не сразу присмирели. Вначале они мечтали пробраться к своим. У них были танки, «Фердинанды», артиллерия. 7 июля берлинское радио бодро передало: «Сегодня третья годовщина германской победы у Белостока и Минска». Надо полагать, что белостокские немцы в тот день были уже охвачены дорожной лихорадкой. Что переживали немцы у Минска? 7 июля генералы Окснер и Дрешер отдали приказ; его текст предо мной: «Разведку производить путем офицерской разведки... Пробиваться в западном направлении... В целях сохранения военной тайны войскам об'являть лишь задачи дня... Непосредственно </a:t>
            </a:r>
            <a:r>
              <a:rPr lang="ru" sz="1200">
                <a:latin typeface="Times New Roman"/>
              </a:rPr>
              <a:t>после выполнения </a:t>
            </a:r>
            <a:r>
              <a:rPr lang="ru" sz="1400">
                <a:latin typeface="Times New Roman"/>
              </a:rPr>
              <a:t>огневых заданий разбить все оптические приборы, замки орудий закопать в незаметных местах... Всех солдат поставить в известность, что необходимо бесшумно подобраться как можно ближе к врагу и молниеносно на него напасть. Населенные пункты следует обходить... При каждом полку иметь радиоприемники и передавать солдатам известия немецкого радио. Все явления распада пресекать жесточайшими мерами...»</a:t>
            </a:r>
          </a:p>
          <a:p>
            <a:pPr indent="482600" algn="just">
              <a:lnSpc>
                <a:spcPts val="1584"/>
              </a:lnSpc>
            </a:pPr>
            <a:r>
              <a:rPr lang="ru" sz="1400">
                <a:latin typeface="Times New Roman"/>
              </a:rPr>
              <a:t>Генерал-лейтенант Окснер, говоря со мной, признался, что </a:t>
            </a:r>
            <a:r>
              <a:rPr lang="ru" sz="1400" cap="small">
                <a:latin typeface="Times New Roman"/>
              </a:rPr>
              <a:t>нр</a:t>
            </a:r>
            <a:r>
              <a:rPr lang="ru" sz="1400">
                <a:latin typeface="Times New Roman"/>
              </a:rPr>
              <a:t> ’^едующий день его дивизия была разбита. Сам генерал превратился в одного из блуждающих немцев, и в плен он попал без генеральских погон: маскировался. Правда, он спесиво заявил мне, что немецкие генералы не сдаются в плен; но этот разговор, естественно, происходил уже после того, как генерал сдался, и мне пришлось утешить обладателя пяти орденов и старого «национал-социалиста» арифметикой: я сказал ему, что за три недели был взят в плен 21 генерал - по одному на день - и что он не первый, а двадцать первый.</a:t>
            </a:r>
          </a:p>
        </p:txBody>
      </p:sp>
      <p:sp>
        <p:nvSpPr>
          <p:cNvPr id="5" name="Прямоугольник 4"/>
          <p:cNvSpPr/>
          <p:nvPr/>
        </p:nvSpPr>
        <p:spPr>
          <a:xfrm>
            <a:off x="729234" y="10129266"/>
            <a:ext cx="1044702"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973068" y="502920"/>
            <a:ext cx="100584" cy="146304"/>
          </a:xfrm>
          <a:prstGeom prst="rect">
            <a:avLst/>
          </a:prstGeom>
        </p:spPr>
        <p:txBody>
          <a:bodyPr wrap="none" lIns="0" tIns="0" rIns="0" bIns="0">
            <a:noAutofit/>
          </a:bodyPr>
          <a:lstStyle/>
          <a:p>
            <a:pPr indent="0"/>
            <a:r>
              <a:rPr lang="ru" sz="1100">
                <a:latin typeface="Times New Roman"/>
              </a:rPr>
              <a:t>9</a:t>
            </a:r>
          </a:p>
        </p:txBody>
      </p:sp>
      <p:sp>
        <p:nvSpPr>
          <p:cNvPr id="3" name="Прямоугольник 2"/>
          <p:cNvSpPr/>
          <p:nvPr/>
        </p:nvSpPr>
        <p:spPr>
          <a:xfrm>
            <a:off x="768096" y="852678"/>
            <a:ext cx="6528816" cy="8988552"/>
          </a:xfrm>
          <a:prstGeom prst="rect">
            <a:avLst/>
          </a:prstGeom>
        </p:spPr>
        <p:txBody>
          <a:bodyPr lIns="0" tIns="0" rIns="0" bIns="0">
            <a:noAutofit/>
          </a:bodyPr>
          <a:lstStyle/>
          <a:p>
            <a:pPr indent="469900" algn="just">
              <a:lnSpc>
                <a:spcPts val="1602"/>
              </a:lnSpc>
            </a:pPr>
            <a:r>
              <a:rPr lang="ru" sz="1400">
                <a:latin typeface="Times New Roman"/>
              </a:rPr>
              <a:t>Что происходило в самом «котле»? Еще 28 июня унтер-офицер 476 противотанкового батальона 78 штурмовой дивизии Альфред Пакулль писал жене: «Что это была за паника, что за ночь! Несемся на запад, русские - по пятам... Да, что это была за паника! Я до сих пор не могу понять, как мне удалось выбраться? Мы шли через лес, через болота. </a:t>
            </a:r>
            <a:r>
              <a:rPr lang="ru" sz="1400" i="1">
                <a:latin typeface="Times New Roman"/>
              </a:rPr>
              <a:t>Я</a:t>
            </a:r>
            <a:r>
              <a:rPr lang="ru" sz="1400">
                <a:latin typeface="Times New Roman"/>
              </a:rPr>
              <a:t> хотел спасти своих людей и прежде всего свою собственную жизнь... Я не в состоянии этого описать. ...Теперь война развернулась по-настоящему, и может быть мне не суждено вернуться... Кончаю, потому что надо убегать, скоро здесь будут русские...»</a:t>
            </a:r>
          </a:p>
          <a:p>
            <a:pPr indent="469900" algn="just">
              <a:lnSpc>
                <a:spcPts val="1602"/>
              </a:lnSpc>
            </a:pPr>
            <a:r>
              <a:rPr lang="ru" sz="1400">
                <a:latin typeface="Times New Roman"/>
              </a:rPr>
              <a:t>В записной книжке ефрейтора Гейнриха Зегерса я нашел короткие записи: «25/6. Едва оторвались от противника.. Снова брошены в бой. 26/6. Мы рассеяны. 29/6. Идем на запад. 1/7. Мы снова разбиты. 3/7. Путь на запад закрыт партизанами. Идем к Минску. 4/7. Кольцо сомкнулось. Удастся прорваться? Или плен?» Пленные солдаты рассказывают, что часто офицеры гнали их вперед с пистолетами в руках. На всё был один ответ: «Фюрер приказал». Были крупные отряды бродячих фрицев с генералами и с «тиграми»; были и мелкие группы. Наши части уже подходили к Лиде и к Вильнюсу, а немцы всё еще надеялись добраться до Минска...</a:t>
            </a:r>
          </a:p>
          <a:p>
            <a:pPr indent="469900" algn="just">
              <a:lnSpc>
                <a:spcPts val="1602"/>
              </a:lnSpc>
            </a:pPr>
            <a:r>
              <a:rPr lang="ru" sz="1400">
                <a:latin typeface="Times New Roman"/>
              </a:rPr>
              <a:t>Я был на КП дивизии в лесочке. Мы ужинали, когда затрещали автоматы: крупный отряд блуждающих немцев оказался рядом с нами. Два часа спустя они проникли на соседний аэродром. Их били всюду и долго не могли перебить - ведь это были не сотни и не тысячи, а десятки тысяч, лохмотья двенадцати германских дивизий.</a:t>
            </a:r>
          </a:p>
          <a:p>
            <a:pPr indent="469900" algn="just">
              <a:lnSpc>
                <a:spcPts val="1602"/>
              </a:lnSpc>
            </a:pPr>
            <a:r>
              <a:rPr lang="ru" sz="1400">
                <a:latin typeface="Times New Roman"/>
              </a:rPr>
              <a:t>Глубокий тыл на несколько дней стал фронтом. Правда, немцы здесь мечтали не о завоеваниях, но о опасении. Однако были среди них и сильные отряды, которые прорывались через шоссе, нападали на сёла, чтобы раздобыть провиант. Зверь метался: то пробивался на юг, то поворачивал к северу.</a:t>
            </a:r>
          </a:p>
          <a:p>
            <a:pPr indent="469900" algn="just">
              <a:lnSpc>
                <a:spcPts val="1602"/>
              </a:lnSpc>
            </a:pPr>
            <a:r>
              <a:rPr lang="ru" sz="1400">
                <a:latin typeface="Times New Roman"/>
              </a:rPr>
              <a:t>Это были деморализованные немцы, но я хотел бы предостеречь читателей от неверных выводов. Не потому мы разгромили немцев в Белоруссии, что они были деморализованы. 23 июня они еще верили в победу. Немцы ь Т.юруссии стали </a:t>
            </a:r>
            <a:r>
              <a:rPr lang="ru" sz="1200">
                <a:latin typeface="Times New Roman"/>
              </a:rPr>
              <a:t>деморализованными, потому </a:t>
            </a:r>
            <a:r>
              <a:rPr lang="ru" sz="1400">
                <a:latin typeface="Times New Roman"/>
              </a:rPr>
              <a:t>что </a:t>
            </a:r>
            <a:r>
              <a:rPr lang="ru" sz="1200">
                <a:latin typeface="Times New Roman"/>
              </a:rPr>
              <a:t>мы </a:t>
            </a:r>
            <a:r>
              <a:rPr lang="ru" sz="1400">
                <a:latin typeface="Times New Roman"/>
              </a:rPr>
              <a:t>их разбили. Нельзя принимать последствия за причину. Конечно, разбитые, потерявшие связь, заблудившиеся в лесах, немцы постепенно теряли не только военную выправку, но и веру в фюрера. «Кажется Гитлер не очень-то разбирается в положении», — сказал мне один унтер-офицер. Перед этим он четыре дня питался черникой, и образ жизни лесного анахорета, видимо, оказался полезным для его мозгов. Одиночки стали сдаваться, хныкая и причитая. Я видел этих ручных фрицев, они говорили: «Мы шли по сорок километров в день... Офицеры ехали, а мы шли... Неизвестно куда... Потом офицеры переоделись... А мы хотим жить...» Вот такие фрицы и замелькали в газетных корреспонденциях. Они не выдуманы, но, глядя на них, вспомним, что до этого состояния они доведены не листовками, а снарядами, минами и бомбами. Ручные фрицы стали смертельно бояться танков. За каждым деревом им мерещились партизаны. Бухгалтеры, пивовары, псевдо-философы и мото-к^чочники мало приспособлены для жизни в лесу. Один жаловался, что ему пришлось спать на сырой траве... Так двенадцатилетний Алеша Сверчук привел 54 фрицев. Так корреспондент английской газеты «Таймс», проезжая по шоссе возле Минска,</a:t>
            </a:r>
          </a:p>
        </p:txBody>
      </p:sp>
      <p:sp>
        <p:nvSpPr>
          <p:cNvPr id="4" name="Прямоугольник 3"/>
          <p:cNvSpPr/>
          <p:nvPr/>
        </p:nvSpPr>
        <p:spPr>
          <a:xfrm>
            <a:off x="790956" y="10156698"/>
            <a:ext cx="1042416"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77056" y="475488"/>
            <a:ext cx="162306" cy="144018"/>
          </a:xfrm>
          <a:prstGeom prst="rect">
            <a:avLst/>
          </a:prstGeom>
        </p:spPr>
        <p:txBody>
          <a:bodyPr wrap="none" lIns="0" tIns="0" rIns="0" bIns="0">
            <a:noAutofit/>
          </a:bodyPr>
          <a:lstStyle/>
          <a:p>
            <a:pPr indent="0"/>
            <a:r>
              <a:rPr lang="ru" sz="1100">
                <a:latin typeface="Trebuchet MS"/>
              </a:rPr>
              <a:t>10</a:t>
            </a:r>
          </a:p>
        </p:txBody>
      </p:sp>
      <p:sp>
        <p:nvSpPr>
          <p:cNvPr id="3" name="Прямоугольник 2"/>
          <p:cNvSpPr/>
          <p:nvPr/>
        </p:nvSpPr>
        <p:spPr>
          <a:xfrm>
            <a:off x="697230" y="827532"/>
            <a:ext cx="6524244" cy="8986266"/>
          </a:xfrm>
          <a:prstGeom prst="rect">
            <a:avLst/>
          </a:prstGeom>
        </p:spPr>
        <p:txBody>
          <a:bodyPr lIns="0" tIns="0" rIns="0" bIns="0">
            <a:noAutofit/>
          </a:bodyPr>
          <a:lstStyle/>
          <a:p>
            <a:pPr indent="0" algn="just">
              <a:lnSpc>
                <a:spcPts val="1602"/>
              </a:lnSpc>
            </a:pPr>
            <a:r>
              <a:rPr lang="ru" sz="1400">
                <a:latin typeface="Times New Roman"/>
              </a:rPr>
              <a:t>неожиданно напал на трофеи - на трех бродячих фрицев... Всё это похоже на оперетку, но этой оперетке предшествовала величайшая трагическая битва.</a:t>
            </a:r>
          </a:p>
          <a:p>
            <a:pPr indent="469900" algn="just">
              <a:lnSpc>
                <a:spcPts val="1602"/>
              </a:lnSpc>
            </a:pPr>
            <a:r>
              <a:rPr lang="ru" sz="1400">
                <a:latin typeface="Times New Roman"/>
              </a:rPr>
              <a:t>Загнанный в лес и окруженный 195-й полк решил сдаться. Два часа спустя парламентер явился вторично, заявив, что полк не может сдаться, так как пришли два других полка, которые решили атаковать русских. Действительно, два неукрощенных полка попытались вырваться из окружения и би^и уничтожены. А 195-й полк, переждав в лесу шумную ночь, на утро сдался.</a:t>
            </a:r>
          </a:p>
          <a:p>
            <a:pPr indent="469900" algn="just">
              <a:lnSpc>
                <a:spcPts val="1602"/>
              </a:lnSpc>
            </a:pPr>
            <a:r>
              <a:rPr lang="ru" sz="1400">
                <a:latin typeface="Times New Roman"/>
              </a:rPr>
              <a:t>Помогли Красной Армии партизаны. Видал я, как отряд «Советская Беларусь» гнал из лесу пленных немцев: вчерашние каратели угодливо улыбались...</a:t>
            </a:r>
          </a:p>
          <a:p>
            <a:pPr indent="469900" algn="just">
              <a:lnSpc>
                <a:spcPts val="1602"/>
              </a:lnSpc>
            </a:pPr>
            <a:r>
              <a:rPr lang="ru" sz="1400">
                <a:latin typeface="Times New Roman"/>
              </a:rPr>
              <a:t>Всё же даже эти «ручные» немцы остались дикими. Я много раз говорил, что их не перевоспитаешь; говорю это и теперь, после грандиозной минской облавы. Вот аристократ - обер-лейтенант фон Брокаузен, у него пять орденов и пустота в голове. Он мне заявил: «С помощью самолетов-снарядов мы победим не только Англию, но и Америку, а потом двинемся снова на Россию...» ...Вот еще один кретин, капитан Зейферт из 256 артполка. Этот говорит: «Немецкому солдату не от чего унывать. Вам нужно наступление на десерт, потому что вы едите хлеб и кашу, а мы едим шоколад, пьем вино и у нас всегда сигареты...» Я привожу эти дурацкие заявления, чтобы рассеять всякие надежды на моральное перерождение фашистов.</a:t>
            </a:r>
          </a:p>
          <a:p>
            <a:pPr indent="469900" algn="just">
              <a:lnSpc>
                <a:spcPts val="1602"/>
              </a:lnSpc>
            </a:pPr>
            <a:r>
              <a:rPr lang="ru" sz="1400">
                <a:latin typeface="Times New Roman"/>
              </a:rPr>
              <a:t>Многие солдаты мне говорили, что они надеются на самолеты-снаряды и на какие-то фантастические изобретения; немцы, дескать, нарочно пустили союзников в Нормандию, чтобы их уничтожить; Гитлер, видите ли, не отступает на востоке, а «сокращает линии», - говорили это жалкие фрицы, продрапавшие без передышки сотни километров и еле спасшие свою шкуру. Верно сказал мне ефрейтор Эндердт: «Немец туп, как доска, он не способен думать, он на всё отвечает: «точно так». Другой ефрейтор, Зуббарк подтвердил это суждение: «Наш народ стоит, как баран,и тупо смотрит на всё происходящее». А солдат Глехшмидт, тот пояснил: «Если Геббельс скажет, что не англичане высадились в Нормандии, а немцы в Англии, у нас это примут за чистую монету». Австриец Зауервайн, лейтенант, мне рассказывал, чем утешали себя немецкие офицеры после разгрома в Белоруссии: «Они говорят: ведь и русские отступали в 1941 году, ведь и англичане ушли из Дюнкерка. Я им пробовал напомнить, что одно дело начало, другое конец, и что такая катастрофа на шестой год войны непоправима, но они, усмехаясь, отвечали, что я не настоящий немец, а австриец». А генерал-лс-Аенант Окснер, вздыхая, говорит: «Маленький немецкий народ успешно сопротивляется», - как будто речь идет о бельгийцах или датчанах.</a:t>
            </a:r>
          </a:p>
          <a:p>
            <a:pPr indent="469900" algn="just">
              <a:lnSpc>
                <a:spcPts val="1602"/>
              </a:lnSpc>
            </a:pPr>
            <a:r>
              <a:rPr lang="ru" sz="1400">
                <a:latin typeface="Times New Roman"/>
              </a:rPr>
              <a:t>Бойцы не разговаривают с пленными, но сердцем они чувствуют, что немец остается немцем, и бойцы говорят: «Скорей - в Германию...»</a:t>
            </a:r>
          </a:p>
          <a:p>
            <a:pPr indent="469900" algn="just">
              <a:lnSpc>
                <a:spcPts val="1602"/>
              </a:lnSpc>
            </a:pPr>
            <a:r>
              <a:rPr lang="ru" sz="1400">
                <a:latin typeface="Times New Roman"/>
              </a:rPr>
              <a:t>Грустны города Западной Белоруссии:    мусор, зола, несколько чудом</a:t>
            </a:r>
          </a:p>
          <a:p>
            <a:pPr indent="0" algn="just">
              <a:lnSpc>
                <a:spcPts val="1602"/>
              </a:lnSpc>
            </a:pPr>
            <a:r>
              <a:rPr lang="ru" sz="1400">
                <a:latin typeface="Times New Roman"/>
              </a:rPr>
              <a:t>уцелевших домиков. ...Настоятель католического собора Ганусевич мне рассказывает о черных годах. В селе Доры немцы собрали крестьян, загнали их в православную церковь и сожгли. Сожжен Ивенец. Там был немецкий палач по прозвищу «Чех». Он сам убивал, мучил, пытал. Он замучил 2600 жителей города.</a:t>
            </a:r>
          </a:p>
          <a:p>
            <a:pPr indent="469900" algn="just">
              <a:lnSpc>
                <a:spcPts val="1602"/>
              </a:lnSpc>
            </a:pPr>
            <a:r>
              <a:rPr lang="ru" sz="1400">
                <a:latin typeface="Times New Roman"/>
              </a:rPr>
              <a:t>Сожжена и Сморгонь. Здесь можно изучить «национальную политику» немцев. В Сморгони жили белорусы, евреи, поляки. Сначала немцы убили всех</a:t>
            </a:r>
          </a:p>
        </p:txBody>
      </p:sp>
      <p:sp>
        <p:nvSpPr>
          <p:cNvPr id="4" name="Прямоугольник 3"/>
          <p:cNvSpPr/>
          <p:nvPr/>
        </p:nvSpPr>
        <p:spPr>
          <a:xfrm>
            <a:off x="713232" y="10122408"/>
            <a:ext cx="1042416"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58768" y="461772"/>
            <a:ext cx="146304" cy="144018"/>
          </a:xfrm>
          <a:prstGeom prst="rect">
            <a:avLst/>
          </a:prstGeom>
        </p:spPr>
        <p:txBody>
          <a:bodyPr wrap="none" lIns="0" tIns="0" rIns="0" bIns="0">
            <a:noAutofit/>
          </a:bodyPr>
          <a:lstStyle/>
          <a:p>
            <a:pPr indent="0"/>
            <a:r>
              <a:rPr lang="ru" sz="1100">
                <a:latin typeface="Times New Roman"/>
              </a:rPr>
              <a:t>11</a:t>
            </a:r>
          </a:p>
        </p:txBody>
      </p:sp>
      <p:sp>
        <p:nvSpPr>
          <p:cNvPr id="3" name="Прямоугольник 2"/>
          <p:cNvSpPr/>
          <p:nvPr/>
        </p:nvSpPr>
        <p:spPr>
          <a:xfrm>
            <a:off x="678942" y="816102"/>
            <a:ext cx="6521958" cy="8983980"/>
          </a:xfrm>
          <a:prstGeom prst="rect">
            <a:avLst/>
          </a:prstGeom>
        </p:spPr>
        <p:txBody>
          <a:bodyPr lIns="0" tIns="0" rIns="0" bIns="0">
            <a:noAutofit/>
          </a:bodyPr>
          <a:lstStyle/>
          <a:p>
            <a:pPr indent="0" algn="just">
              <a:lnSpc>
                <a:spcPts val="1602"/>
              </a:lnSpc>
            </a:pPr>
            <a:r>
              <a:rPr lang="ru" sz="1400">
                <a:latin typeface="Times New Roman"/>
              </a:rPr>
              <a:t>евреев. Они объявили, что Сморгонь - это польский город, и начали истреблять белорусов, а потом Сморгонь стала именоваться белорусским городом, и немцы принялись за уничтожение поляков... Немцы надеялись найти громоотвод для ненависти. Но все знают, кто виновник. Белорусы, поляки, литовцы - все ненавидят немцев.</a:t>
            </a:r>
          </a:p>
          <a:p>
            <a:pPr indent="482600" algn="just">
              <a:lnSpc>
                <a:spcPts val="1602"/>
              </a:lnSpc>
            </a:pPr>
            <a:r>
              <a:rPr lang="ru" sz="1400">
                <a:latin typeface="Times New Roman"/>
              </a:rPr>
              <a:t>Красная Армия спешила на запад. Гитлер хотел во что бы то ни стало удержать Вильнюс. Немецкие газеты не раз подчеркивали значение этого города для обороны восточных границ Германии. Кроме того, немецкие части, еще находящиеся у Нарвы и в Пскове, нервничали, видя, что Красная Армия подходит к Вильнюсу. Я видел немецкий план оборонительных сооружений вокруг города. Я видел и эти сооружения... Однако порыв Красной Армии был ^столько велик, что немцы не успели защитить подступы к Вильнюсу. Начались тяжелые уличные бои. После прорыва немецкой обороны в районах Витебска и Орши штурм Вильнюса был самой трудной операцией.</a:t>
            </a:r>
          </a:p>
          <a:p>
            <a:pPr indent="482600" algn="just">
              <a:lnSpc>
                <a:spcPts val="1602"/>
              </a:lnSpc>
            </a:pPr>
            <a:r>
              <a:rPr lang="ru" sz="1400">
                <a:latin typeface="Times New Roman"/>
              </a:rPr>
              <a:t>Как я говорил, немцы не спаслись из Белоруссии. В Вильнюсе сражались новые части. Были среди них стойкие, как, например, полки 2 авиадесантной дивизии. Были и плохенькие батальоны, составленные наспех из отпускников, жандармов, железнодорожников, обозников. С 3 по 8 июля в Вильнюс прибывали подкрепления. Пришла 671 бригада, недавно сформированная в Данциге из отпускников, пришел 1067 полк, кое-как сколоченный в Цвикау. Гитлеру пришлось подтянуть части из Германии. 7 июля в Вильнюс прилетел генерал-лейтенант Штаэль, которому было поручено руководить обороной города. Солдатам объявили приказ Гитлера: «Ни в коем случае не сдавать Вильно». А на южной и на северной окраинах уже были наши части.</a:t>
            </a:r>
          </a:p>
          <a:p>
            <a:pPr indent="482600" algn="just">
              <a:lnSpc>
                <a:spcPts val="1602"/>
              </a:lnSpc>
            </a:pPr>
            <a:r>
              <a:rPr lang="ru" sz="1400">
                <a:latin typeface="Times New Roman"/>
              </a:rPr>
              <a:t>Бой в городе - трудный бой, тем паче в таком городе, как древний Вильно. Здесь старые дома с толстейшими стенами, с глубокими подвалами, здесь узкие изогнутые улицы - щели среди высоких и крепких домов. Солдат «Кампфгрупп Вильно» поддерживали надеждой на помощь: «Скоро придут немецкие танки». Действительно, свыше сотни немецких танков попытались приблизиться к городу, но, встретившись с нашими, развернулись и ушли.</a:t>
            </a:r>
          </a:p>
          <a:p>
            <a:pPr indent="482600" algn="just">
              <a:lnSpc>
                <a:spcPts val="1602"/>
              </a:lnSpc>
            </a:pPr>
            <a:r>
              <a:rPr lang="ru" sz="1400">
                <a:latin typeface="Times New Roman"/>
              </a:rPr>
              <a:t>Немцы занимали центральную часть Вильнюса и тюрьму Лукишки. 11 июля их удалось выбить из района старых церквей, они ушли в рощу западнее города. Возможно, что они не знали об окружении: эта роща стала капканом. В ночь с 12 на 13 июля немцы начали сдаваться.</a:t>
            </a:r>
          </a:p>
          <a:p>
            <a:pPr indent="482600" algn="just">
              <a:lnSpc>
                <a:spcPts val="1602"/>
              </a:lnSpc>
            </a:pPr>
            <a:r>
              <a:rPr lang="ru" sz="1400">
                <a:latin typeface="Times New Roman"/>
              </a:rPr>
              <a:t>Вильнюс уцелел. Правда, немцы подожгли немало домов, стараясь огнем задержать нашу пехоту. Но у них не было времени для планомерного и аккуратного уничтожения города. Бойцы генерала Крылова спасли город, дорогой всем его сыновьям - и литовцам, и полякам, и евреям, и русским, горо</a:t>
            </a:r>
            <a:r>
              <a:rPr lang="ru" sz="1400" baseline="-25000">
                <a:latin typeface="Times New Roman"/>
              </a:rPr>
              <a:t>А</a:t>
            </a:r>
            <a:r>
              <a:rPr lang="ru" sz="1400">
                <a:latin typeface="Times New Roman"/>
              </a:rPr>
              <a:t> славы, столицу Советской Литвы. Наполеон сказал о виленском костеле Анны: «Я хотел бы взять его и унести в Париж...» Гитлер не эстет, а поджигатель. Но ему не удалось сжечь Вильнюс.</a:t>
            </a:r>
          </a:p>
          <a:p>
            <a:pPr indent="482600" algn="just">
              <a:lnSpc>
                <a:spcPts val="1602"/>
              </a:lnSpc>
            </a:pPr>
            <a:r>
              <a:rPr lang="ru" sz="1400">
                <a:latin typeface="Times New Roman"/>
              </a:rPr>
              <a:t>13 июля с утра начали вылезать из подвалов жители. Они не были в праздничных одеждах, запыленные, измученные. Многие уже пять дней, как ничего не ели. На одной из центральных улиц находится кино «Пан». Немцы его</a:t>
            </a:r>
          </a:p>
        </p:txBody>
      </p:sp>
      <p:sp>
        <p:nvSpPr>
          <p:cNvPr id="4" name="Прямоугольник 3"/>
          <p:cNvSpPr/>
          <p:nvPr/>
        </p:nvSpPr>
        <p:spPr>
          <a:xfrm>
            <a:off x="692658" y="10120122"/>
            <a:ext cx="1044702" cy="128016"/>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1"/>
          <p:cNvSpPr/>
          <p:nvPr/>
        </p:nvSpPr>
        <p:spPr>
          <a:xfrm>
            <a:off x="3865626" y="461772"/>
            <a:ext cx="162306" cy="146304"/>
          </a:xfrm>
          <a:prstGeom prst="rect">
            <a:avLst/>
          </a:prstGeom>
        </p:spPr>
        <p:txBody>
          <a:bodyPr wrap="none" lIns="0" tIns="0" rIns="0" bIns="0">
            <a:noAutofit/>
          </a:bodyPr>
          <a:lstStyle/>
          <a:p>
            <a:pPr indent="0"/>
            <a:r>
              <a:rPr lang="ru" sz="1100">
                <a:latin typeface="Times New Roman"/>
              </a:rPr>
              <a:t>12</a:t>
            </a:r>
          </a:p>
        </p:txBody>
      </p:sp>
      <p:sp>
        <p:nvSpPr>
          <p:cNvPr id="3" name="Прямоугольник 2"/>
          <p:cNvSpPr/>
          <p:nvPr/>
        </p:nvSpPr>
        <p:spPr>
          <a:xfrm>
            <a:off x="683514" y="816102"/>
            <a:ext cx="6519672" cy="8983980"/>
          </a:xfrm>
          <a:prstGeom prst="rect">
            <a:avLst/>
          </a:prstGeom>
        </p:spPr>
        <p:txBody>
          <a:bodyPr lIns="0" tIns="0" rIns="0" bIns="0">
            <a:noAutofit/>
          </a:bodyPr>
          <a:lstStyle/>
          <a:p>
            <a:pPr indent="0" algn="just">
              <a:lnSpc>
                <a:spcPts val="1602"/>
              </a:lnSpc>
            </a:pPr>
            <a:r>
              <a:rPr lang="ru" sz="1400">
                <a:latin typeface="Times New Roman"/>
              </a:rPr>
              <a:t>сожгли и в нем сожгли загнанных туда жителей. Старый поляк мне говорил: «Немцы - это отчаянные злодеи. Они убивают и клевещут на честных людей. Когда мы здесь читали немецкие сообщения о Катыни, мы удивлялись одному: немецкому нахальству. Мы ведь знаем, на что способны немцы...» Невыносимо тяжело было жителям Вильнюса под немецким игом: расстреливали целые улицы, дом за домом, квартиру за квартирой. «Они нас не считают за людей, - сказала мне учительница, -но вот мы дожили до дня свободы...»</a:t>
            </a:r>
          </a:p>
          <a:p>
            <a:pPr indent="469900" algn="just">
              <a:lnSpc>
                <a:spcPts val="1602"/>
              </a:lnSpc>
            </a:pPr>
            <a:r>
              <a:rPr lang="ru" sz="1400">
                <a:latin typeface="Times New Roman"/>
              </a:rPr>
              <a:t>Под городом на Понарах немцы убили девяносто тысяч евреев. Их убивали в течение трех лет - растягивая удовольствие. Казнями и пытками руководил палач Киттель, неудачливый киноактер из Берлина. В одном из зданий СД остались вещи, снятые с замученных и приготовленные для отправки в Германию. В гетто, где держали обреченных евреев, была подпольная организация. Во главе ее стоял рабочий Вильнюса, коммунист Виттенберг. Евреи, входившие в эту организацию, боролись до последнего часа. Их посылали на работы; они жгли немецкие склады, подкладывали мины на железной дороге, убивали немцев, когда могли и чем могли. Они подготовляли вооруженный побег из гетто. Сам Виттенберг п'^дал себя в руки палачей, желая выиграть время: он хотел, чтобы его товарищи подготовились к побегу. Уйти удалось около 500 евреям - юношам и девушкам. Они вошли в партизанские отряды «За победу», «Мститель», «Смерть фашизму». Они помогали в дни борьбы за Вильнюс нашим войскам: ловили немцев, пытавшихся выйти из окружения. </a:t>
            </a:r>
            <a:r>
              <a:rPr lang="ru" sz="1400" i="1">
                <a:latin typeface="Times New Roman"/>
              </a:rPr>
              <a:t>Я</a:t>
            </a:r>
            <a:r>
              <a:rPr lang="ru" sz="1400">
                <a:latin typeface="Times New Roman"/>
              </a:rPr>
              <a:t> видел студенток виленского университета Рахиль Мендельсон и Эмму Горфинкель с ручными гранатами, девушек, хорошо знающих литературу, когда-то сидевших над книгами, а потом нашедших жизнь в бою. Они мстят немцам за растерзанных матерей и сестер. </a:t>
            </a:r>
            <a:r>
              <a:rPr lang="ru" sz="1400" i="1">
                <a:latin typeface="Times New Roman"/>
              </a:rPr>
              <a:t>Я</a:t>
            </a:r>
            <a:r>
              <a:rPr lang="ru" sz="1400">
                <a:latin typeface="Times New Roman"/>
              </a:rPr>
              <a:t> видел их, когда на улицах Вильнюса еще шли бои, и я еще раз благословил справедливость.</a:t>
            </a:r>
          </a:p>
          <a:p>
            <a:pPr indent="469900" algn="just">
              <a:lnSpc>
                <a:spcPts val="1602"/>
              </a:lnSpc>
            </a:pPr>
            <a:r>
              <a:rPr lang="ru" sz="1400">
                <a:latin typeface="Times New Roman"/>
              </a:rPr>
              <a:t>А бойцы спрашивали: «Сколько от Вильнюса до границы?..» Шли дальше - в дождь, в зной, среди шумных гроз июля.</a:t>
            </a:r>
          </a:p>
          <a:p>
            <a:pPr indent="469900" algn="just">
              <a:lnSpc>
                <a:spcPts val="1602"/>
              </a:lnSpc>
            </a:pPr>
            <a:r>
              <a:rPr lang="ru" sz="1400">
                <a:latin typeface="Times New Roman"/>
              </a:rPr>
              <a:t>«Мы не поспеваем за пехотой», - говорят летчики. - «За танками не угнаться», — вздыхают командиры пехотных полков. Но все поспевают. Чудесен ритм наступления: он превосходит человеческие силы. Не отстают и дорожники: только взят город, а уже и мост готов и даже висят дощечки. Теперь бойцам незачем спрашивать, сколько осталось до границы : об этом говорят дощечки на всех перекрестках. Я думаю, что даже американцы изумились бы, увидев, с какой быстротой наши железнодорожники восстанавливают пути. Что позволяет людям делать невозможное? Гнев. Близость Германии. Близость развязки.</a:t>
            </a:r>
          </a:p>
          <a:p>
            <a:pPr indent="469900" algn="just">
              <a:lnSpc>
                <a:spcPts val="1602"/>
              </a:lnSpc>
            </a:pPr>
            <a:r>
              <a:rPr lang="ru" sz="1400">
                <a:latin typeface="Times New Roman"/>
              </a:rPr>
              <a:t>Бесспорно, наши войска увидят перед собой новые мощные линии вражеской обороны, но позволю себе привести слова генерала Глаголева: «Линии сами не защищаются, чтобы защищать линии, нужны солдаты». За четыре недели Гитлер потерял в Белоруссии не только Белоруссию, но и десятки дивизий. А дивизии легко заменяются на первый год войны, но не на шестой...</a:t>
            </a:r>
          </a:p>
          <a:p>
            <a:pPr indent="469900" algn="just">
              <a:lnSpc>
                <a:spcPts val="1602"/>
              </a:lnSpc>
            </a:pPr>
            <a:r>
              <a:rPr lang="ru" sz="1400">
                <a:latin typeface="Times New Roman"/>
              </a:rPr>
              <a:t>В начале этой статьи я говорил о виленском кладбище Рос. Это не было романтической заставкой: там я увидел картину развязки. Среди мрамора и буйной травы на старых могилах сидели пленные немцы. Один из них, капитан Мюллерх, уныло говорил: «Что случилось? Три года тому назад мы шли на восток, оставляя</a:t>
            </a:r>
          </a:p>
        </p:txBody>
      </p:sp>
      <p:sp>
        <p:nvSpPr>
          <p:cNvPr id="4" name="Прямоугольник 3"/>
          <p:cNvSpPr/>
          <p:nvPr/>
        </p:nvSpPr>
        <p:spPr>
          <a:xfrm>
            <a:off x="690372" y="10115550"/>
            <a:ext cx="1042416" cy="130302"/>
          </a:xfrm>
          <a:prstGeom prst="rect">
            <a:avLst/>
          </a:prstGeom>
        </p:spPr>
        <p:txBody>
          <a:bodyPr wrap="none" lIns="0" tIns="0" rIns="0" bIns="0">
            <a:noAutofit/>
          </a:bodyPr>
          <a:lstStyle/>
          <a:p>
            <a:pPr indent="0"/>
            <a:r>
              <a:rPr lang="ru" sz="750">
                <a:latin typeface="Times New Roman"/>
              </a:rPr>
              <a:t>Приложение к Порядку</a:t>
            </a:r>
          </a:p>
        </p:txBody>
      </p:sp>
    </p:spTree>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10139</Words>
  <Application>Microsoft Office PowerPoint</Application>
  <PresentationFormat>Произвольный</PresentationFormat>
  <Paragraphs>269</Paragraphs>
  <Slides>21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21</vt:i4>
      </vt:variant>
    </vt:vector>
  </HeadingPairs>
  <TitlesOfParts>
    <vt:vector size="26" baseType="lpstr">
      <vt:lpstr>Arial</vt:lpstr>
      <vt:lpstr>Candara</vt:lpstr>
      <vt:lpstr>Times New Roman</vt:lpstr>
      <vt:lpstr>Trebuchet MS</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Мама</dc:creator>
  <cp:lastModifiedBy>Мама</cp:lastModifiedBy>
  <cp:revision>4</cp:revision>
  <dcterms:modified xsi:type="dcterms:W3CDTF">2015-09-17T17:06:34Z</dcterms:modified>
</cp:coreProperties>
</file>